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66"/>
  </p:notesMasterIdLst>
  <p:sldIdLst>
    <p:sldId id="377" r:id="rId3"/>
    <p:sldId id="378" r:id="rId4"/>
    <p:sldId id="371" r:id="rId5"/>
    <p:sldId id="376" r:id="rId6"/>
    <p:sldId id="256" r:id="rId7"/>
    <p:sldId id="265" r:id="rId8"/>
    <p:sldId id="266" r:id="rId9"/>
    <p:sldId id="362" r:id="rId10"/>
    <p:sldId id="359" r:id="rId11"/>
    <p:sldId id="361" r:id="rId12"/>
    <p:sldId id="268" r:id="rId13"/>
    <p:sldId id="269" r:id="rId14"/>
    <p:sldId id="337" r:id="rId15"/>
    <p:sldId id="270" r:id="rId16"/>
    <p:sldId id="291" r:id="rId17"/>
    <p:sldId id="292" r:id="rId18"/>
    <p:sldId id="280" r:id="rId19"/>
    <p:sldId id="340" r:id="rId20"/>
    <p:sldId id="281" r:id="rId21"/>
    <p:sldId id="295" r:id="rId22"/>
    <p:sldId id="296" r:id="rId23"/>
    <p:sldId id="297" r:id="rId24"/>
    <p:sldId id="285" r:id="rId25"/>
    <p:sldId id="261" r:id="rId26"/>
    <p:sldId id="288" r:id="rId27"/>
    <p:sldId id="373" r:id="rId28"/>
    <p:sldId id="289" r:id="rId29"/>
    <p:sldId id="290" r:id="rId30"/>
    <p:sldId id="372" r:id="rId31"/>
    <p:sldId id="301" r:id="rId32"/>
    <p:sldId id="303" r:id="rId33"/>
    <p:sldId id="304" r:id="rId34"/>
    <p:sldId id="306" r:id="rId35"/>
    <p:sldId id="305" r:id="rId36"/>
    <p:sldId id="309" r:id="rId37"/>
    <p:sldId id="302" r:id="rId38"/>
    <p:sldId id="310" r:id="rId39"/>
    <p:sldId id="311" r:id="rId40"/>
    <p:sldId id="312" r:id="rId41"/>
    <p:sldId id="313" r:id="rId42"/>
    <p:sldId id="314" r:id="rId43"/>
    <p:sldId id="369" r:id="rId44"/>
    <p:sldId id="321" r:id="rId45"/>
    <p:sldId id="363" r:id="rId46"/>
    <p:sldId id="332" r:id="rId47"/>
    <p:sldId id="333" r:id="rId48"/>
    <p:sldId id="323" r:id="rId49"/>
    <p:sldId id="319" r:id="rId50"/>
    <p:sldId id="336" r:id="rId51"/>
    <p:sldId id="324" r:id="rId52"/>
    <p:sldId id="331" r:id="rId53"/>
    <p:sldId id="370" r:id="rId54"/>
    <p:sldId id="379" r:id="rId55"/>
    <p:sldId id="315" r:id="rId56"/>
    <p:sldId id="316" r:id="rId57"/>
    <p:sldId id="275" r:id="rId58"/>
    <p:sldId id="277" r:id="rId59"/>
    <p:sldId id="278" r:id="rId60"/>
    <p:sldId id="328" r:id="rId61"/>
    <p:sldId id="276" r:id="rId62"/>
    <p:sldId id="330" r:id="rId63"/>
    <p:sldId id="381" r:id="rId64"/>
    <p:sldId id="380" r:id="rId65"/>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77"/>
            <p14:sldId id="378"/>
            <p14:sldId id="371"/>
            <p14:sldId id="376"/>
            <p14:sldId id="256"/>
            <p14:sldId id="265"/>
            <p14:sldId id="266"/>
            <p14:sldId id="362"/>
            <p14:sldId id="359"/>
            <p14:sldId id="361"/>
            <p14:sldId id="268"/>
            <p14:sldId id="269"/>
            <p14:sldId id="337"/>
            <p14:sldId id="270"/>
            <p14:sldId id="291"/>
            <p14:sldId id="292"/>
          </p14:sldIdLst>
        </p14:section>
        <p14:section name="filter" id="{8CE85830-1EBC-4B15-A9C0-3C5DD3DA008A}">
          <p14:sldIdLst>
            <p14:sldId id="280"/>
            <p14:sldId id="340"/>
            <p14:sldId id="281"/>
            <p14:sldId id="295"/>
            <p14:sldId id="296"/>
            <p14:sldId id="297"/>
            <p14:sldId id="285"/>
            <p14:sldId id="261"/>
            <p14:sldId id="288"/>
            <p14:sldId id="373"/>
            <p14:sldId id="289"/>
            <p14:sldId id="290"/>
            <p14:sldId id="372"/>
          </p14:sldIdLst>
        </p14:section>
        <p14:section name="arrange" id="{8168BACF-403C-4723-B5F3-875FAE6C5A39}">
          <p14:sldIdLst>
            <p14:sldId id="301"/>
            <p14:sldId id="303"/>
            <p14:sldId id="304"/>
            <p14:sldId id="306"/>
            <p14:sldId id="305"/>
          </p14:sldIdLst>
        </p14:section>
        <p14:section name="pipe" id="{7561AE8B-0928-4B40-9E7D-8496CE581DA5}">
          <p14:sldIdLst>
            <p14:sldId id="309"/>
            <p14:sldId id="302"/>
            <p14:sldId id="310"/>
            <p14:sldId id="311"/>
            <p14:sldId id="312"/>
            <p14:sldId id="313"/>
            <p14:sldId id="314"/>
            <p14:sldId id="369"/>
            <p14:sldId id="321"/>
          </p14:sldIdLst>
        </p14:section>
        <p14:section name="deriving data" id="{0D4867BF-EED7-4685-8E9E-05EB8516C8B7}">
          <p14:sldIdLst>
            <p14:sldId id="363"/>
            <p14:sldId id="332"/>
            <p14:sldId id="333"/>
            <p14:sldId id="323"/>
          </p14:sldIdLst>
        </p14:section>
        <p14:section name="mutate" id="{5194B3A8-23FC-4B47-AFA1-13F0F45CB06C}">
          <p14:sldIdLst>
            <p14:sldId id="319"/>
            <p14:sldId id="336"/>
            <p14:sldId id="324"/>
            <p14:sldId id="331"/>
            <p14:sldId id="370"/>
            <p14:sldId id="379"/>
            <p14:sldId id="315"/>
            <p14:sldId id="316"/>
            <p14:sldId id="275"/>
            <p14:sldId id="277"/>
            <p14:sldId id="278"/>
            <p14:sldId id="328"/>
            <p14:sldId id="276"/>
            <p14:sldId id="330"/>
            <p14:sldId id="381"/>
            <p14:sldId id="38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908F"/>
    <a:srgbClr val="D0D1D2"/>
    <a:srgbClr val="8DB4E2"/>
    <a:srgbClr val="92B573"/>
    <a:srgbClr val="538DD5"/>
    <a:srgbClr val="D9D9D9"/>
    <a:srgbClr val="000000"/>
    <a:srgbClr val="005493"/>
    <a:srgbClr val="F0F2F4"/>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8" autoAdjust="0"/>
    <p:restoredTop sz="73741" autoAdjust="0"/>
  </p:normalViewPr>
  <p:slideViewPr>
    <p:cSldViewPr snapToGrid="0">
      <p:cViewPr varScale="1">
        <p:scale>
          <a:sx n="125" d="100"/>
          <a:sy n="125" d="100"/>
        </p:scale>
        <p:origin x="584" y="168"/>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475505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slowly, with the select function. It’s not uncommon to get datasets with hundreds or even thousands of variables. In this case, the first challenge is often narrowing in on the variables you’re actually interested in. select() allows you to rapidly zoom in on a useful subset using operations based on the names of the variables.</a:t>
            </a:r>
            <a:endParaRPr dirty="0"/>
          </a:p>
          <a:p>
            <a:pPr marL="0" indent="0">
              <a:buNone/>
            </a:pPr>
            <a:endParaRPr dirty="0"/>
          </a:p>
          <a:p>
            <a:pPr marL="0" indent="0">
              <a:buNone/>
            </a:pPr>
            <a:endParaRPr dirty="0"/>
          </a:p>
        </p:txBody>
      </p:sp>
      <p:sp>
        <p:nvSpPr>
          <p:cNvPr id="159" name="Google Shape;159;p1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26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Select does one thing but does it well. It extracts columns of your choosing from a data frame and returns these columns as a new data frame. In the output, you will wind up with your columns of interest and all the rows that you started with.</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"data".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In it’s simplest form, those additional arguments will just be the names of the columns that you want to select.  However, in very wide datasets, writing out the names of the columns you want can sometimes be laborious. It doesn’t scale well. That’s why the developers of the </a:t>
            </a:r>
            <a:r>
              <a:rPr lang="en-US" sz="600" dirty="0" err="1">
                <a:solidFill>
                  <a:schemeClr val="dk1"/>
                </a:solidFill>
                <a:latin typeface="Calibri"/>
                <a:ea typeface="Calibri"/>
                <a:cs typeface="Calibri"/>
                <a:sym typeface="Calibri"/>
              </a:rPr>
              <a:t>dplyr</a:t>
            </a:r>
            <a:r>
              <a:rPr lang="en-US" sz="600" dirty="0">
                <a:solidFill>
                  <a:schemeClr val="dk1"/>
                </a:solidFill>
                <a:latin typeface="Calibri"/>
                <a:ea typeface="Calibri"/>
                <a:cs typeface="Calibri"/>
                <a:sym typeface="Calibri"/>
              </a:rPr>
              <a:t> function have added several convenience functions that can more succinctly identify the columns you want. We’ll cover that after the next exercise.</a:t>
            </a:r>
            <a:endParaRPr sz="600" dirty="0">
              <a:solidFill>
                <a:schemeClr val="dk1"/>
              </a:solidFill>
              <a:latin typeface="Calibri"/>
              <a:ea typeface="Calibri"/>
              <a:cs typeface="Calibri"/>
              <a:sym typeface="Calibri"/>
            </a:endParaRPr>
          </a:p>
          <a:p>
            <a:pPr marL="0" indent="0">
              <a:buNone/>
            </a:pPr>
            <a:endParaRPr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72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None/>
            </a:pPr>
            <a:r>
              <a:rPr lang="en-US" sz="600" dirty="0">
                <a:solidFill>
                  <a:schemeClr val="dk1"/>
                </a:solidFill>
                <a:latin typeface="Calibri"/>
                <a:ea typeface="Calibri"/>
                <a:cs typeface="Calibri"/>
                <a:sym typeface="Calibri"/>
              </a:rPr>
              <a:t>Let’s take a look at the orders data frame that we loaded earlier in the lesson, for example.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 select statement will take the data frame ‘orders’, and return a new data frame that only has the columns description and department. You could list as many or as few column names as you want in the select function, it will bring back everything you list.</a:t>
            </a:r>
            <a:endParaRPr sz="600" dirty="0">
              <a:solidFill>
                <a:schemeClr val="dk1"/>
              </a:solidFill>
              <a:latin typeface="Calibri"/>
              <a:ea typeface="Calibri"/>
              <a:cs typeface="Calibri"/>
              <a:sym typeface="Calibri"/>
            </a:endParaRP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if you were to use the code above, the orders data frame would be accepted as input and a subset of it, the Description and the Department columns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very flexible in terms of the ways that you can specify the columns you do or don’t want in the output. Here I’m showing you that I can give a numeric index of the columns that I want, in this cases the first and the fourth, and select dutifully provides these in the output. Note that when listing out these indexes one should put them in the ‘c’ (which stands for combine)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49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a:solidFill>
                  <a:schemeClr val="dk1"/>
                </a:solidFill>
              </a:rPr>
              <a:t>Now let's carve the data set in the other direction. If you need only a subset of rows from your data set, `filter()` allows you to pick rows (cases) based on values, ie. you can subset your data based on logic.</a:t>
            </a:r>
            <a:endParaRPr>
              <a:solidFill>
                <a:schemeClr val="dk1"/>
              </a:solidFill>
            </a:endParaRPr>
          </a:p>
          <a:p>
            <a:pPr marL="0" indent="0">
              <a:buNone/>
            </a:pPr>
            <a:endParaRPr/>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58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for filter is very similar to what we used for select. The first argument is a data frame from which we will be selecting rows. Afterwards we can input one more logical tests. R then performs that logical test on each row of the dataset and returns all rows in which the logical test was TRUE. Rows for which the tests are TRUE are returned in the output as a data frame.</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 we supply the orders data frame as the first argument. Afterwards we provide one logical test; we ask filter() to return</a:t>
            </a:r>
            <a:r>
              <a:rPr lang="en-US" baseline="0" dirty="0"/>
              <a:t> rows in which the </a:t>
            </a:r>
            <a:r>
              <a:rPr lang="en-US" baseline="0" dirty="0" err="1"/>
              <a:t>patient_id</a:t>
            </a:r>
            <a:r>
              <a:rPr lang="en-US" baseline="0" dirty="0"/>
              <a:t> is 508061.</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side to the right hand side and if it’s the same, then return TRUE. The double equals is called the comparison operator. In contrast, a single equals sign sets a variable (usually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700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a specific test being ordered, like a BMP. Note that when asking filter to return rows with specific text inside of it, we have to put that text in quotes.</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Here are some important logical operators to know about. They will all come in handy when you’re filtering rows of a data frame. </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Note the less than or and greater than operators. These operators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is.na is how you can test for missing values. This can be very useful as often times you want to remove missing values.</a:t>
            </a:r>
          </a:p>
          <a:p>
            <a:pPr marL="0" indent="0">
              <a:lnSpc>
                <a:spcPct val="115000"/>
              </a:lnSpc>
              <a:buClr>
                <a:schemeClr val="dk1"/>
              </a:buClr>
              <a:buNone/>
            </a:pPr>
            <a:r>
              <a:rPr lang="en-US" sz="600" dirty="0">
                <a:solidFill>
                  <a:schemeClr val="dk1"/>
                </a:solidFill>
                <a:latin typeface="Calibri"/>
                <a:ea typeface="Calibri"/>
                <a:cs typeface="Calibri"/>
                <a:sym typeface="Calibri"/>
              </a:rPr>
              <a:t>Note that in these examples x always represents the name of a column in your data frame. </a:t>
            </a:r>
            <a:endParaRPr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7725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3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a:p>
        </p:txBody>
      </p:sp>
      <p:sp>
        <p:nvSpPr>
          <p:cNvPr id="370" name="Google Shape;370;p3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92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3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dirty="0">
                <a:solidFill>
                  <a:schemeClr val="dk1"/>
                </a:solidFill>
              </a:rPr>
              <a:t>Combining logical operators</a:t>
            </a:r>
            <a:endParaRPr dirty="0">
              <a:solidFill>
                <a:schemeClr val="dk1"/>
              </a:solidFill>
            </a:endParaRPr>
          </a:p>
          <a:p>
            <a:pPr marL="0" indent="0">
              <a:lnSpc>
                <a:spcPct val="115000"/>
              </a:lnSpc>
              <a:buClr>
                <a:schemeClr val="dk1"/>
              </a:buClr>
              <a:buNone/>
            </a:pPr>
            <a:r>
              <a:rPr lang="en-US" dirty="0">
                <a:solidFill>
                  <a:schemeClr val="dk1"/>
                </a:solidFill>
              </a:rPr>
              <a:t>You can combine tests by putting a comma in between tests and filter will combine the two statements as if there is an and statement</a:t>
            </a:r>
            <a:endParaRPr dirty="0">
              <a:solidFill>
                <a:schemeClr val="dk1"/>
              </a:solidFill>
            </a:endParaRPr>
          </a:p>
          <a:p>
            <a:pPr marL="0" indent="0">
              <a:lnSpc>
                <a:spcPct val="115000"/>
              </a:lnSpc>
              <a:buClr>
                <a:schemeClr val="dk1"/>
              </a:buClr>
              <a:buNone/>
            </a:pPr>
            <a:r>
              <a:rPr lang="en-US" dirty="0">
                <a:solidFill>
                  <a:schemeClr val="dk1"/>
                </a:solidFill>
              </a:rPr>
              <a:t>between them</a:t>
            </a:r>
            <a:r>
              <a:rPr lang="en-US" dirty="0"/>
              <a:t>, condition A and condition B. </a:t>
            </a:r>
            <a:endParaRPr dirty="0"/>
          </a:p>
        </p:txBody>
      </p:sp>
      <p:sp>
        <p:nvSpPr>
          <p:cNvPr id="382" name="Google Shape;382;p3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224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You have a variety of operators with which to join two or more logic</a:t>
            </a:r>
            <a:r>
              <a:rPr lang="en-US" baseline="0" dirty="0"/>
              <a:t> statements.</a:t>
            </a:r>
            <a:endParaRPr lang="en-US" dirty="0"/>
          </a:p>
          <a:p>
            <a:pPr marL="0" indent="0">
              <a:buNone/>
            </a:pPr>
            <a:r>
              <a:rPr lang="en-US" dirty="0"/>
              <a:t>You could formally tell filter to join the two logical tests using the ‘&amp;’ symbol. You can include an ‘or’ condition using the pipe character |, e.g. condition A | condition B.</a:t>
            </a:r>
          </a:p>
          <a:p>
            <a:pPr marL="0" indent="0">
              <a:buNone/>
            </a:pPr>
            <a:r>
              <a:rPr lang="en-US" dirty="0"/>
              <a:t>Both in </a:t>
            </a:r>
            <a:r>
              <a:rPr lang="en-US" dirty="0" err="1"/>
              <a:t>dplyr</a:t>
            </a:r>
            <a:r>
              <a:rPr lang="en-US" dirty="0"/>
              <a:t> and throughout R the exclamation point !</a:t>
            </a:r>
            <a:r>
              <a:rPr lang="en-US" baseline="0" dirty="0"/>
              <a:t> is used as a negation. Finally, </a:t>
            </a:r>
            <a:r>
              <a:rPr lang="en-US" baseline="0" dirty="0" err="1"/>
              <a:t>dplyr</a:t>
            </a:r>
            <a:r>
              <a:rPr lang="en-US" baseline="0" dirty="0"/>
              <a:t> supports a convenience function in which you can test if the values in a column match any of a vector of values (equivalent to, say, </a:t>
            </a:r>
            <a:r>
              <a:rPr lang="en-US" baseline="0" dirty="0" err="1"/>
              <a:t>patient_id</a:t>
            </a:r>
            <a:r>
              <a:rPr lang="en-US" baseline="0" dirty="0"/>
              <a:t> equals x, y, or z). This is implemented with the %in% function. For example one could write filter(orders, </a:t>
            </a:r>
            <a:r>
              <a:rPr lang="en-US" baseline="0" dirty="0" err="1"/>
              <a:t>proc_code</a:t>
            </a:r>
            <a:r>
              <a:rPr lang="en-US" baseline="0" dirty="0"/>
              <a:t> %in% c(“BMP”,”COMP”)) to match orders for either a BMP or COMP.</a:t>
            </a:r>
            <a:endParaRPr dirty="0"/>
          </a:p>
        </p:txBody>
      </p:sp>
      <p:sp>
        <p:nvSpPr>
          <p:cNvPr id="400" name="Google Shape;400;p3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1832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Often when exploring your data you’ll be interested in organizing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1318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As</a:t>
            </a:r>
            <a:r>
              <a:rPr lang="en-US" baseline="0" dirty="0"/>
              <a:t> we’ve seen, </a:t>
            </a:r>
            <a:r>
              <a:rPr lang="en-US" baseline="0" dirty="0" err="1"/>
              <a:t>dplyr</a:t>
            </a:r>
            <a:r>
              <a:rPr lang="en-US" baseline="0" dirty="0"/>
              <a:t> functions all have similar syntax and arrange is no exception.  The data frame is your first argument. After that you can list one or more columns, each separated by a column,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orders data frame by the </a:t>
            </a:r>
            <a:r>
              <a:rPr lang="en-US" baseline="0" dirty="0" err="1"/>
              <a:t>result_time</a:t>
            </a:r>
            <a:r>
              <a:rPr lang="en-US" baseline="0" dirty="0"/>
              <a:t>, which allows us to review the orders in the order in which the results were generated, rather than the seemingly haphazard way they have been exported in this data set. </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Sometimes we’ll be interested in viewing the data in reverse chronological order. By default arrange will order the rows from smallest to largest, from a to z, or from earliest date to latest. We can reverse this by wrapping our column of interest in the </a:t>
            </a:r>
            <a:r>
              <a:rPr lang="en-US" baseline="0" dirty="0" err="1"/>
              <a:t>desc</a:t>
            </a:r>
            <a:r>
              <a:rPr lang="en-US" baseline="0" dirty="0"/>
              <a:t>() function.</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03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Let’s say we want to arrange the orders by patient first, and then by date. When listing only one column, ties will be arranged on the basis of the order they appeared in the original data frame. However if two columns are listed then the second column will be used as a tie-breaker. Additional columns can be added to further order tied rows.</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4096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that we have a decent toolkit of functions with which to manipulate our data we should take a step back and talk about the data analysis process.</a:t>
            </a:r>
          </a:p>
          <a:p>
            <a:pPr marL="0" indent="0">
              <a:buNone/>
            </a:pPr>
            <a:r>
              <a:rPr lang="en-US" dirty="0"/>
              <a:t>In any real data manipulation task you're probably not  just going to use one verb but you're going to string multiple verbs together into a series of</a:t>
            </a:r>
            <a:r>
              <a:rPr lang="en-US" baseline="0" dirty="0"/>
              <a:t> steps that overall accomplish a goal.</a:t>
            </a:r>
            <a:endParaRPr lang="en-US"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056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orders data set, one may</a:t>
            </a:r>
            <a:r>
              <a:rPr lang="en-US" baseline="0" dirty="0"/>
              <a:t> investigate the ordering of tests that are not recommended for routine use, such as 1,25 </a:t>
            </a:r>
            <a:r>
              <a:rPr lang="en-US" baseline="0" dirty="0" err="1"/>
              <a:t>dihydroxy</a:t>
            </a:r>
            <a:r>
              <a:rPr lang="en-US" baseline="0" dirty="0"/>
              <a:t> vitamin D. The 25-hydroxy vitamin D level is the preferred test for screening for vitamin D deficiency. The 1,25 </a:t>
            </a:r>
            <a:r>
              <a:rPr lang="en-US" baseline="0" dirty="0" err="1"/>
              <a:t>dihydroxy</a:t>
            </a:r>
            <a:r>
              <a:rPr lang="en-US" baseline="0" dirty="0"/>
              <a:t> vitamin D level is used in rare and unique clinical situations, however it is often ordered by unwitting providers. To determine who is ordering the non-recommended test, one could start by filtering to the relevant test, select the columns that were necessary, and then maybe arrange the rows in a useful way.</a:t>
            </a:r>
            <a:endParaRPr lang="en-US" dirty="0"/>
          </a:p>
          <a:p>
            <a:pPr marL="0" indent="0">
              <a:buNone/>
            </a:pPr>
            <a:r>
              <a:rPr lang="en-US" dirty="0"/>
              <a:t>It’s</a:t>
            </a:r>
            <a:r>
              <a:rPr lang="en-US" baseline="0" dirty="0"/>
              <a:t> easy to see that this analysis requires a lot of typing, and has a lot of redundancy in that we sequentially update the new data frame 125VITD as well progress through the analysis.</a:t>
            </a:r>
            <a:endParaRPr lang="en-US" dirty="0"/>
          </a:p>
        </p:txBody>
      </p:sp>
    </p:spTree>
    <p:extLst>
      <p:ext uri="{BB962C8B-B14F-4D97-AF65-F5344CB8AC3E}">
        <p14:creationId xmlns:p14="http://schemas.microsoft.com/office/powerpoint/2010/main" val="2136038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An</a:t>
            </a:r>
            <a:r>
              <a:rPr lang="en-US" baseline="0" dirty="0"/>
              <a:t> alternative would be to nest these functions one within the other. When nesting functions the innermost function is evaluated first followed sequentially by the next inner ones. 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For instance, the argument for arrange() is </a:t>
            </a:r>
            <a:r>
              <a:rPr lang="en-US" baseline="0" dirty="0" err="1"/>
              <a:t>pref_list_type</a:t>
            </a:r>
            <a:r>
              <a:rPr lang="en-US" baseline="0" dirty="0"/>
              <a:t>, but that’s not easy to see in this snippet of code. What would be helpful when performing fairly typical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The pipe operator does something very simple but at the same time incredible useful. It takes the product of whatever is on the left and puts it into the function on the right. So for instance, the two lines of code in the gray box do exactly the same thing. One advantage that you may notice is that the second snippet of code is immediately far more expressive in human language. You could read the statement as “Take the orders data frame, and then filter the </a:t>
            </a:r>
            <a:r>
              <a:rPr lang="en-US" baseline="0" dirty="0" err="1"/>
              <a:t>patient_id</a:t>
            </a:r>
            <a:r>
              <a:rPr lang="en-US" baseline="0" dirty="0"/>
              <a:t> column to rows containing 508061.”</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 self describes what it does since it’s written in a sequential,</a:t>
            </a:r>
            <a:r>
              <a:rPr lang="en-US" baseline="0" dirty="0"/>
              <a:t> essentially human readable format. This makes it easier to construct code as you’re performing analysis since this is how we think about an analytical pipeline. It also makes it much easier to understand when you’re coming back to it  after having put it aside for several months. The pipe operator allows us to form chains of complicated data transformation operations that are made up of very simple, self-contained, building blocks. The goal is to make something complex by joining together many simple things that are easy to understand in isolation.</a:t>
            </a:r>
            <a:endParaRPr lang="en-US" dirty="0"/>
          </a:p>
        </p:txBody>
      </p:sp>
    </p:spTree>
    <p:extLst>
      <p:ext uri="{BB962C8B-B14F-4D97-AF65-F5344CB8AC3E}">
        <p14:creationId xmlns:p14="http://schemas.microsoft.com/office/powerpoint/2010/main" val="1755690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760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After collecting and loading data, almost all datasets need to be cleaned in some way. The </a:t>
            </a:r>
            <a:r>
              <a:rPr lang="en-US" dirty="0" err="1"/>
              <a:t>dplyr</a:t>
            </a:r>
            <a:r>
              <a:rPr lang="en-US" dirty="0"/>
              <a:t> package provides functions to carve, expand, and collapse a data frame that will cover 95% of use cases.</a:t>
            </a: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94028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970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If you’re interested in orders for basic metabolic panels from September,</a:t>
            </a:r>
            <a:r>
              <a:rPr lang="en-US" baseline="0" dirty="0"/>
              <a:t> then you can do that. However if you want to learn something from your data you have to summarize it. For instance, what if you want to know what your lab’s top three ordered tests are on weekends? You have the right data to answer that question, but we need to derive the answer from it.</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steps that we need to take to get to the finish line. In this case, we’re going to have to figure out which weekday the tests were ordered. We’ll probably be working with the </a:t>
            </a:r>
            <a:r>
              <a:rPr lang="en-US" baseline="0" dirty="0" err="1"/>
              <a:t>order_time</a:t>
            </a:r>
            <a:r>
              <a:rPr lang="en-US" baseline="0" dirty="0"/>
              <a:t> column for that. Then we’ll have to count the number of orders per test on the weekend. Finally we’ll have to put the in rank order.</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work-horse functions in </a:t>
            </a:r>
            <a:r>
              <a:rPr lang="en-US" dirty="0" err="1"/>
              <a:t>dplyr</a:t>
            </a:r>
            <a:r>
              <a:rPr lang="en-US" dirty="0"/>
              <a:t> to accomplish these types of tasks</a:t>
            </a:r>
            <a:r>
              <a:rPr lang="en-US" baseline="0" dirty="0"/>
              <a:t> are mutate() and summarize().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We’ll begin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it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familiar to the functions we saw earlier but with a small change. As before,</a:t>
            </a:r>
            <a:r>
              <a:rPr lang="en-US" baseline="0" dirty="0"/>
              <a:t> the first argument is the original data frame, which gets piped into mutate. Then you specify the name of the new column you want to add, you type of an equals sign, and then you write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look at an</a:t>
            </a:r>
            <a:r>
              <a:rPr lang="en-US" baseline="0" dirty="0"/>
              <a:t> example. Say we wanted to share our data set with a research collaborator. What we could do is create a new column, called for instance “</a:t>
            </a:r>
            <a:r>
              <a:rPr lang="en-US" baseline="0" dirty="0" err="1"/>
              <a:t>coded_order_id</a:t>
            </a:r>
            <a:r>
              <a:rPr lang="en-US" baseline="0" dirty="0"/>
              <a:t>” and set that equal to half the numeric value contained in </a:t>
            </a:r>
            <a:r>
              <a:rPr lang="en-US" baseline="0" dirty="0" err="1"/>
              <a:t>order_id</a:t>
            </a:r>
            <a:r>
              <a:rPr lang="en-US" baseline="0" dirty="0"/>
              <a:t>. In this situation mutate() would perform that calculation on each row and place the result in a new column at the right most part of our data frame. Note how in this example we essentially treat </a:t>
            </a:r>
            <a:r>
              <a:rPr lang="en-US" baseline="0" dirty="0" err="1"/>
              <a:t>order_id</a:t>
            </a:r>
            <a:r>
              <a:rPr lang="en-US" baseline="0" dirty="0"/>
              <a:t> like it’s a variable. This is a feature of mutate(). We can refer to values in other columns in the same data frame simply by referring to their name.</a:t>
            </a:r>
          </a:p>
          <a:p>
            <a:pPr marL="0" indent="0">
              <a:buNone/>
            </a:pPr>
            <a:endParaRPr lang="en-US" baseline="0" dirty="0"/>
          </a:p>
          <a:p>
            <a:pPr marL="0" indent="0">
              <a:buNone/>
            </a:pPr>
            <a:r>
              <a:rPr lang="en-US" baseline="0" dirty="0"/>
              <a:t>Note: I am not at all suggesting that this is appropriate practice when encrypting your data for sharing with a colleague.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rgbClr val="333333"/>
                </a:solidFill>
                <a:highlight>
                  <a:srgbClr val="FFFFFF"/>
                </a:highlight>
              </a:rPr>
              <a:t>Getting your data into this format requires some upfront work, but that work pays off in the long term. Once you have tidy data and the tidy tools provided by packages in the </a:t>
            </a:r>
            <a:r>
              <a:rPr lang="en-US" sz="600" dirty="0" err="1">
                <a:solidFill>
                  <a:srgbClr val="333333"/>
                </a:solidFill>
                <a:highlight>
                  <a:srgbClr val="FFFFFF"/>
                </a:highlight>
              </a:rPr>
              <a:t>tidyverse</a:t>
            </a:r>
            <a:r>
              <a:rPr lang="en-US" sz="600" dirty="0">
                <a:solidFill>
                  <a:srgbClr val="333333"/>
                </a:solidFill>
                <a:highlight>
                  <a:srgbClr val="FFFFFF"/>
                </a:highlight>
              </a:rPr>
              <a:t>, you will spend much less time munging data from one representation to another, allowing you to spend more time on the analytic questions at hand.</a:t>
            </a:r>
            <a:r>
              <a:rPr lang="en-US" sz="600" dirty="0"/>
              <a:t> The </a:t>
            </a:r>
            <a:r>
              <a:rPr lang="en-US" sz="600" dirty="0" err="1"/>
              <a:t>dplyr</a:t>
            </a:r>
            <a:r>
              <a:rPr lang="en-US" sz="600" dirty="0"/>
              <a:t> package provides functions that begin this process, they help you carve, expand, and collapse data.</a:t>
            </a:r>
          </a:p>
          <a:p>
            <a:pPr marL="0" indent="0">
              <a:lnSpc>
                <a:spcPct val="115000"/>
              </a:lnSpc>
              <a:buClr>
                <a:schemeClr val="dk1"/>
              </a:buClr>
              <a:buNone/>
            </a:pPr>
            <a:endParaRPr lang="en-US" sz="600" dirty="0"/>
          </a:p>
          <a:p>
            <a:pPr marL="0" indent="0">
              <a:lnSpc>
                <a:spcPct val="115000"/>
              </a:lnSpc>
              <a:buClr>
                <a:schemeClr val="dk1"/>
              </a:buClr>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08036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select() is also handy when it comes to changing the names of your columns. Column names are inevitably terrible when you first receive your data as its often coming from a database or instrument. select() provides a quick way to do the renaming at the same time that you’re identifying your columns of interest.</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4135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t>R has many ways to rename columns because of how important it is. You can also use a dedicated </a:t>
            </a:r>
            <a:r>
              <a:rPr lang="en-US" sz="600" dirty="0" err="1"/>
              <a:t>dplyr</a:t>
            </a:r>
            <a:r>
              <a:rPr lang="en-US" sz="600" dirty="0"/>
              <a:t> function, rename() to accomplish this as well. Note that as opposed to select(), when using rename(), all the columns are </a:t>
            </a:r>
            <a:r>
              <a:rPr lang="en-US" sz="600" dirty="0" err="1"/>
              <a:t>retaimed</a:t>
            </a:r>
            <a:r>
              <a:rPr lang="en-US" sz="600" dirty="0"/>
              <a:t> in the output of the function.</a:t>
            </a:r>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93498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Select provides many convenient ways to specify which columns you want. For instance, you can put the name of two columns separated by a colon mark, and select will return those two columns and all those in between. With select you could put a negative sign in front of a column name or a vector of column names and you'll get back everything except those columns. </a:t>
            </a:r>
            <a:r>
              <a:rPr lang="en-US" dirty="0">
                <a:solidFill>
                  <a:schemeClr val="dk1"/>
                </a:solidFill>
              </a:rPr>
              <a:t>Then there's other functions that you can use inside of select that provide even more flexibility around defining which columns you want. </a:t>
            </a:r>
            <a:r>
              <a:rPr lang="en-US" dirty="0"/>
              <a:t>For instance, you can use special function like </a:t>
            </a:r>
            <a:r>
              <a:rPr lang="en-US" dirty="0" err="1"/>
              <a:t>starts_with</a:t>
            </a:r>
            <a:r>
              <a:rPr lang="en-US" dirty="0"/>
              <a:t> and </a:t>
            </a:r>
            <a:r>
              <a:rPr lang="en-US" dirty="0" err="1"/>
              <a:t>ends_with</a:t>
            </a:r>
            <a:r>
              <a:rPr lang="en-US" dirty="0"/>
              <a:t> to instruct select on which columns you want based on a string.</a:t>
            </a:r>
            <a:endParaRPr dirty="0"/>
          </a:p>
          <a:p>
            <a:pPr marL="0" indent="0">
              <a:buNone/>
            </a:pPr>
            <a:endParaRPr dirty="0"/>
          </a:p>
          <a:p>
            <a:pPr marL="0" indent="0">
              <a:buNone/>
            </a:pPr>
            <a:endParaRPr dirty="0"/>
          </a:p>
        </p:txBody>
      </p:sp>
      <p:sp>
        <p:nvSpPr>
          <p:cNvPr id="232" name="Google Shape;232;p1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7241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8: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solidFill>
                  <a:schemeClr val="dk1"/>
                </a:solidFill>
              </a:rPr>
              <a:t>Listed here are additional select helper functions. You can see they allow you to pull out columns whose names have a certain string in them or that match a certain regular expression. If you have a very large data set with many columns selecting variables out of it might be an important task and these functions might make it easier for you to identify desired columns in a more automated fashion.</a:t>
            </a:r>
            <a:endParaRPr dirty="0">
              <a:solidFill>
                <a:schemeClr val="dk1"/>
              </a:solidFill>
            </a:endParaRPr>
          </a:p>
          <a:p>
            <a:pPr marL="0" indent="0">
              <a:buNone/>
            </a:pPr>
            <a:endParaRPr dirty="0"/>
          </a:p>
        </p:txBody>
      </p:sp>
      <p:sp>
        <p:nvSpPr>
          <p:cNvPr id="253" name="Google Shape;253;p18: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41714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a:t>I’ve only listed for you a selection of the available ways you can use helpers with select() to pull out the columns you need for your analysis. For a more complete list, see the select() section on the dplyr cheatsheet,</a:t>
            </a:r>
            <a:endParaRPr/>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9876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29d3f95bf_0_0:notes"/>
          <p:cNvSpPr txBox="1">
            <a:spLocks noGrp="1"/>
          </p:cNvSpPr>
          <p:nvPr>
            <p:ph type="body" idx="1"/>
          </p:nvPr>
        </p:nvSpPr>
        <p:spPr>
          <a:xfrm>
            <a:off x="731517" y="4560556"/>
            <a:ext cx="5852167" cy="4320534"/>
          </a:xfrm>
          <a:prstGeom prst="rect">
            <a:avLst/>
          </a:prstGeom>
        </p:spPr>
        <p:txBody>
          <a:bodyPr spcFirstLastPara="1" wrap="square" lIns="49232" tIns="49232" rIns="49232" bIns="49232" anchor="t" anchorCtr="0">
            <a:noAutofit/>
          </a:bodyPr>
          <a:lstStyle/>
          <a:p>
            <a:pPr marL="0" indent="0">
              <a:buNone/>
            </a:pPr>
            <a:r>
              <a:rPr lang="en-US"/>
              <a:t>alternative</a:t>
            </a:r>
            <a:endParaRPr/>
          </a:p>
        </p:txBody>
      </p:sp>
      <p:sp>
        <p:nvSpPr>
          <p:cNvPr id="246" name="Google Shape;246;g529d3f95bf_0_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211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711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8339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a:t>
            </a:r>
            <a:r>
              <a:rPr lang="en-US" dirty="0" err="1"/>
              <a:t>dplyr</a:t>
            </a:r>
            <a:r>
              <a:rPr lang="en-US" dirty="0"/>
              <a:t> functions as the data analysis framework is that these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and there will then be other arguments that basically serve as instructions to the function on how to operate on the data frame.</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63</a:t>
            </a:fld>
            <a:endParaRPr lang="en-US"/>
          </a:p>
        </p:txBody>
      </p:sp>
    </p:spTree>
    <p:extLst>
      <p:ext uri="{BB962C8B-B14F-4D97-AF65-F5344CB8AC3E}">
        <p14:creationId xmlns:p14="http://schemas.microsoft.com/office/powerpoint/2010/main" val="4114865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isolate the data of interest from a large pile of other data.</a:t>
            </a: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We will start with three functions that are handy ways to find the data you’re interested in the large laboratory datasets regularly dumped on you. Reducing a data set to a subset of columns and/or rows are common operations in data analysis, particularly on the path to answering a specific set of questions about a data set.</a:t>
            </a:r>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1574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5434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9.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40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3911" b="0" i="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32"/>
        <p:cNvGrpSpPr/>
        <p:nvPr/>
      </p:nvGrpSpPr>
      <p:grpSpPr>
        <a:xfrm>
          <a:off x="0" y="0"/>
          <a:ext cx="0" cy="0"/>
          <a:chOff x="0" y="0"/>
          <a:chExt cx="0" cy="0"/>
        </a:xfrm>
      </p:grpSpPr>
      <p:sp>
        <p:nvSpPr>
          <p:cNvPr id="33" name="Google Shape;33;p6"/>
          <p:cNvSpPr/>
          <p:nvPr/>
        </p:nvSpPr>
        <p:spPr>
          <a:xfrm>
            <a:off x="11226800" y="5861641"/>
            <a:ext cx="768303" cy="885375"/>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4" name="Google Shape;34;p6"/>
          <p:cNvSpPr/>
          <p:nvPr/>
        </p:nvSpPr>
        <p:spPr>
          <a:xfrm>
            <a:off x="6632181" y="2969336"/>
            <a:ext cx="3267518" cy="388816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5" name="Google Shape;35;p6"/>
          <p:cNvSpPr/>
          <p:nvPr/>
        </p:nvSpPr>
        <p:spPr>
          <a:xfrm>
            <a:off x="576096" y="2938417"/>
            <a:ext cx="4738810" cy="391917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964"/>
          </a:p>
        </p:txBody>
      </p:sp>
      <p:sp>
        <p:nvSpPr>
          <p:cNvPr id="36" name="Google Shape;36;p6"/>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60960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8" name="Google Shape;38;p6"/>
          <p:cNvSpPr txBox="1">
            <a:spLocks noGrp="1"/>
          </p:cNvSpPr>
          <p:nvPr>
            <p:ph type="body" idx="2"/>
          </p:nvPr>
        </p:nvSpPr>
        <p:spPr>
          <a:xfrm>
            <a:off x="6278880" y="1577340"/>
            <a:ext cx="5303530" cy="4526357"/>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1208630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006355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theme" Target="../theme/theme2.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10" name="Google Shape;10;p1"/>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64" b="0" i="0" u="none" strike="noStrike" cap="none">
                <a:solidFill>
                  <a:srgbClr val="888888"/>
                </a:solidFill>
              </a:defRPr>
            </a:lvl1pPr>
            <a:lvl2pPr marL="0" marR="0" lvl="1" indent="0" algn="r" rtl="0">
              <a:spcBef>
                <a:spcPts val="0"/>
              </a:spcBef>
              <a:buNone/>
              <a:defRPr sz="964" b="0" i="0" u="none" strike="noStrike" cap="none">
                <a:solidFill>
                  <a:srgbClr val="888888"/>
                </a:solidFill>
              </a:defRPr>
            </a:lvl2pPr>
            <a:lvl3pPr marL="0" marR="0" lvl="2" indent="0" algn="r" rtl="0">
              <a:spcBef>
                <a:spcPts val="0"/>
              </a:spcBef>
              <a:buNone/>
              <a:defRPr sz="964" b="0" i="0" u="none" strike="noStrike" cap="none">
                <a:solidFill>
                  <a:srgbClr val="888888"/>
                </a:solidFill>
              </a:defRPr>
            </a:lvl3pPr>
            <a:lvl4pPr marL="0" marR="0" lvl="3" indent="0" algn="r" rtl="0">
              <a:spcBef>
                <a:spcPts val="0"/>
              </a:spcBef>
              <a:buNone/>
              <a:defRPr sz="964" b="0" i="0" u="none" strike="noStrike" cap="none">
                <a:solidFill>
                  <a:srgbClr val="888888"/>
                </a:solidFill>
              </a:defRPr>
            </a:lvl4pPr>
            <a:lvl5pPr marL="0" marR="0" lvl="4" indent="0" algn="r" rtl="0">
              <a:spcBef>
                <a:spcPts val="0"/>
              </a:spcBef>
              <a:buNone/>
              <a:defRPr sz="964" b="0" i="0" u="none" strike="noStrike" cap="none">
                <a:solidFill>
                  <a:srgbClr val="888888"/>
                </a:solidFill>
              </a:defRPr>
            </a:lvl5pPr>
            <a:lvl6pPr marL="0" marR="0" lvl="5" indent="0" algn="r" rtl="0">
              <a:spcBef>
                <a:spcPts val="0"/>
              </a:spcBef>
              <a:buNone/>
              <a:defRPr sz="964" b="0" i="0" u="none" strike="noStrike" cap="none">
                <a:solidFill>
                  <a:srgbClr val="888888"/>
                </a:solidFill>
              </a:defRPr>
            </a:lvl6pPr>
            <a:lvl7pPr marL="0" marR="0" lvl="6" indent="0" algn="r" rtl="0">
              <a:spcBef>
                <a:spcPts val="0"/>
              </a:spcBef>
              <a:buNone/>
              <a:defRPr sz="964" b="0" i="0" u="none" strike="noStrike" cap="none">
                <a:solidFill>
                  <a:srgbClr val="888888"/>
                </a:solidFill>
              </a:defRPr>
            </a:lvl7pPr>
            <a:lvl8pPr marL="0" marR="0" lvl="7" indent="0" algn="r" rtl="0">
              <a:spcBef>
                <a:spcPts val="0"/>
              </a:spcBef>
              <a:buNone/>
              <a:defRPr sz="964" b="0" i="0" u="none" strike="noStrike" cap="none">
                <a:solidFill>
                  <a:srgbClr val="888888"/>
                </a:solidFill>
              </a:defRPr>
            </a:lvl8pPr>
            <a:lvl9pPr marL="0" marR="0" lvl="8" indent="0" algn="r" rtl="0">
              <a:spcBef>
                <a:spcPts val="0"/>
              </a:spcBef>
              <a:buNone/>
              <a:defRPr sz="964" b="0" i="0" u="none" strike="noStrike" cap="none">
                <a:solidFill>
                  <a:srgbClr val="888888"/>
                </a:solidFill>
              </a:defRPr>
            </a:lvl9pPr>
          </a:lstStyle>
          <a:p>
            <a:fld id="{00000000-1234-1234-1234-123412341234}" type="slidenum">
              <a:rPr lang="en-US" smtClean="0"/>
              <a:pPr/>
              <a:t>‹#›</a:t>
            </a:fld>
            <a:endParaRPr lang="en-US" sz="75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2" r:id="rId5"/>
    <p:sldLayoutId id="2147483655" r:id="rId6"/>
    <p:sldLayoutId id="2147483673" r:id="rId7"/>
    <p:sldLayoutId id="2147483674" r:id="rId8"/>
    <p:sldLayoutId id="2147483676" r:id="rId9"/>
    <p:sldLayoutId id="214748367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7/30/19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AF9869F-005C-7747-9353-1738ECD42A7A}"/>
              </a:ext>
            </a:extLst>
          </p:cNvPr>
          <p:cNvSpPr>
            <a:spLocks noGrp="1"/>
          </p:cNvSpPr>
          <p:nvPr>
            <p:ph type="ctrTitle"/>
          </p:nvPr>
        </p:nvSpPr>
        <p:spPr>
          <a:xfrm>
            <a:off x="479552" y="4804013"/>
            <a:ext cx="7772400" cy="1766127"/>
          </a:xfrm>
        </p:spPr>
        <p:txBody>
          <a:bodyPr>
            <a:normAutofit/>
          </a:bodyPr>
          <a:lstStyle/>
          <a:p>
            <a:r>
              <a:rPr lang="en-US" b="1" dirty="0"/>
              <a:t>An Introduction to the R Programming Language</a:t>
            </a:r>
            <a:r>
              <a:rPr lang="en-US" dirty="0"/>
              <a:t> </a:t>
            </a:r>
          </a:p>
        </p:txBody>
      </p:sp>
      <p:sp>
        <p:nvSpPr>
          <p:cNvPr id="10" name="Subtitle 2">
            <a:extLst>
              <a:ext uri="{FF2B5EF4-FFF2-40B4-BE49-F238E27FC236}">
                <a16:creationId xmlns:a16="http://schemas.microsoft.com/office/drawing/2014/main" id="{A3059690-FFA6-8B44-A3BE-5E5CDF87329E}"/>
              </a:ext>
            </a:extLst>
          </p:cNvPr>
          <p:cNvSpPr>
            <a:spLocks noGrp="1"/>
          </p:cNvSpPr>
          <p:nvPr>
            <p:ph type="subTitle" idx="1"/>
          </p:nvPr>
        </p:nvSpPr>
        <p:spPr>
          <a:xfrm>
            <a:off x="8610599" y="4804013"/>
            <a:ext cx="3467669" cy="1673756"/>
          </a:xfrm>
        </p:spPr>
        <p:txBody>
          <a:bodyPr>
            <a:normAutofit/>
          </a:bodyPr>
          <a:lstStyle/>
          <a:p>
            <a:r>
              <a:rPr lang="en-US" sz="2800" dirty="0"/>
              <a:t>Lesson 4</a:t>
            </a:r>
          </a:p>
          <a:p>
            <a:r>
              <a:rPr lang="en-US" sz="2800" b="1" dirty="0"/>
              <a:t>Data Wrangling</a:t>
            </a:r>
            <a:endParaRPr lang="en-US" sz="2000" b="1" dirty="0"/>
          </a:p>
        </p:txBody>
      </p:sp>
    </p:spTree>
    <p:extLst>
      <p:ext uri="{BB962C8B-B14F-4D97-AF65-F5344CB8AC3E}">
        <p14:creationId xmlns:p14="http://schemas.microsoft.com/office/powerpoint/2010/main" val="2231196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53;p8"/>
          <p:cNvSpPr txBox="1"/>
          <p:nvPr/>
        </p:nvSpPr>
        <p:spPr>
          <a:xfrm>
            <a:off x="4457085" y="422246"/>
            <a:ext cx="327782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Calibri"/>
                <a:ea typeface="Calibri"/>
                <a:cs typeface="Calibri"/>
                <a:sym typeface="Calibri"/>
              </a:rPr>
              <a:t>Your Turn 1</a:t>
            </a:r>
            <a:endParaRPr sz="5196" dirty="0">
              <a:latin typeface="Calibri"/>
              <a:ea typeface="Calibri"/>
              <a:cs typeface="Calibri"/>
              <a:sym typeface="Calibri"/>
            </a:endParaRPr>
          </a:p>
        </p:txBody>
      </p:sp>
      <p:sp>
        <p:nvSpPr>
          <p:cNvPr id="6" name="Google Shape;54;p8"/>
          <p:cNvSpPr txBox="1"/>
          <p:nvPr/>
        </p:nvSpPr>
        <p:spPr>
          <a:xfrm>
            <a:off x="3535680" y="2077900"/>
            <a:ext cx="7216140"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400" dirty="0">
                <a:solidFill>
                  <a:srgbClr val="005493"/>
                </a:solidFill>
                <a:latin typeface="Calibri"/>
                <a:ea typeface="Calibri"/>
                <a:cs typeface="Calibri"/>
                <a:sym typeface="Calibri"/>
              </a:rPr>
              <a:t>Open "</a:t>
            </a:r>
            <a:r>
              <a:rPr lang="en-US" sz="4400" b="1" dirty="0">
                <a:solidFill>
                  <a:srgbClr val="005493"/>
                </a:solidFill>
              </a:rPr>
              <a:t>04-Transform.Rmd" </a:t>
            </a:r>
            <a:r>
              <a:rPr lang="en-US" sz="4400" dirty="0">
                <a:solidFill>
                  <a:srgbClr val="005493"/>
                </a:solidFill>
                <a:latin typeface="Calibri"/>
                <a:ea typeface="Calibri"/>
                <a:cs typeface="Calibri"/>
                <a:sym typeface="Calibri"/>
              </a:rPr>
              <a:t>Run the setup chunk</a:t>
            </a:r>
            <a:endParaRPr sz="4400" dirty="0">
              <a:latin typeface="Calibri"/>
              <a:ea typeface="Calibri"/>
              <a:cs typeface="Calibri"/>
              <a:sym typeface="Calibri"/>
            </a:endParaRPr>
          </a:p>
        </p:txBody>
      </p:sp>
      <p:pic>
        <p:nvPicPr>
          <p:cNvPr id="3" name="Picture 2"/>
          <p:cNvPicPr>
            <a:picLocks noChangeAspect="1"/>
          </p:cNvPicPr>
          <p:nvPr/>
        </p:nvPicPr>
        <p:blipFill>
          <a:blip r:embed="rId4"/>
          <a:stretch>
            <a:fillRect/>
          </a:stretch>
        </p:blipFill>
        <p:spPr>
          <a:xfrm>
            <a:off x="2037670" y="4045403"/>
            <a:ext cx="9324975" cy="1314450"/>
          </a:xfrm>
          <a:prstGeom prst="rect">
            <a:avLst/>
          </a:prstGeom>
        </p:spPr>
      </p:pic>
      <p:sp>
        <p:nvSpPr>
          <p:cNvPr id="4" name="Oval 3"/>
          <p:cNvSpPr/>
          <p:nvPr/>
        </p:nvSpPr>
        <p:spPr>
          <a:xfrm>
            <a:off x="10937421" y="4086223"/>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291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p19"/>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2" name="Google Shape;162;p19"/>
          <p:cNvSpPr txBox="1">
            <a:spLocks noGrp="1"/>
          </p:cNvSpPr>
          <p:nvPr>
            <p:ph type="title"/>
          </p:nvPr>
        </p:nvSpPr>
        <p:spPr>
          <a:xfrm>
            <a:off x="4277359" y="2519421"/>
            <a:ext cx="3453429"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select()</a:t>
            </a:r>
            <a:endParaRPr sz="8812"/>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236567" y="684400"/>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69" name="Google Shape;169;p20"/>
          <p:cNvSpPr/>
          <p:nvPr/>
        </p:nvSpPr>
        <p:spPr>
          <a:xfrm>
            <a:off x="2250090" y="2312216"/>
            <a:ext cx="8196929" cy="809030"/>
          </a:xfrm>
          <a:custGeom>
            <a:avLst/>
            <a:gdLst/>
            <a:ahLst/>
            <a:cxnLst/>
            <a:rect l="l" t="t" r="r" b="b"/>
            <a:pathLst>
              <a:path w="12032615" h="1333500" extrusionOk="0">
                <a:moveTo>
                  <a:pt x="0" y="0"/>
                </a:moveTo>
                <a:lnTo>
                  <a:pt x="12032283" y="0"/>
                </a:lnTo>
                <a:lnTo>
                  <a:pt x="12032283"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70" name="Google Shape;170;p20"/>
          <p:cNvSpPr/>
          <p:nvPr/>
        </p:nvSpPr>
        <p:spPr>
          <a:xfrm>
            <a:off x="2250090" y="2312216"/>
            <a:ext cx="8196929" cy="809030"/>
          </a:xfrm>
          <a:custGeom>
            <a:avLst/>
            <a:gdLst/>
            <a:ahLst/>
            <a:cxnLst/>
            <a:rect l="l" t="t" r="r" b="b"/>
            <a:pathLst>
              <a:path w="12032615" h="1333500" extrusionOk="0">
                <a:moveTo>
                  <a:pt x="0" y="0"/>
                </a:moveTo>
                <a:lnTo>
                  <a:pt x="12032282" y="0"/>
                </a:lnTo>
                <a:lnTo>
                  <a:pt x="12032282"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72" name="Google Shape;172;p20"/>
          <p:cNvSpPr/>
          <p:nvPr/>
        </p:nvSpPr>
        <p:spPr>
          <a:xfrm>
            <a:off x="4867705" y="2859504"/>
            <a:ext cx="3840689" cy="232892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3"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7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1"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3" name="Rectangle 2"/>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4"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15"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265821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extract</a:t>
            </a:r>
            <a:endParaRPr sz="2800" dirty="0">
              <a:latin typeface="Trebuchet MS"/>
              <a:ea typeface="Trebuchet MS"/>
              <a:cs typeface="Trebuchet MS"/>
              <a:sym typeface="Trebuchet MS"/>
            </a:endParaRPr>
          </a:p>
          <a:p>
            <a:pPr algn="ctr">
              <a:lnSpc>
                <a:spcPct val="116753"/>
              </a:lnSpc>
            </a:pPr>
            <a:r>
              <a:rPr lang="en-US" sz="2800" dirty="0">
                <a:solidFill>
                  <a:srgbClr val="FFFFFF"/>
                </a:solidFill>
                <a:latin typeface="Calibri"/>
                <a:ea typeface="Calibri"/>
                <a:cs typeface="Calibri"/>
                <a:sym typeface="Calibri"/>
              </a:rPr>
              <a:t>(or a select helper) function)</a:t>
            </a:r>
            <a:endParaRPr sz="2800" dirty="0">
              <a:latin typeface="Calibri"/>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name.</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description,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637636747"/>
              </p:ext>
            </p:extLst>
          </p:nvPr>
        </p:nvGraphicFramePr>
        <p:xfrm>
          <a:off x="232816" y="3962272"/>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2242720373"/>
              </p:ext>
            </p:extLst>
          </p:nvPr>
        </p:nvGraphicFramePr>
        <p:xfrm>
          <a:off x="6976070" y="3954583"/>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3565629"/>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396106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5051457" y="632363"/>
            <a:ext cx="2115209"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82" name="Google Shape;182;p21"/>
          <p:cNvSpPr txBox="1"/>
          <p:nvPr/>
        </p:nvSpPr>
        <p:spPr>
          <a:xfrm>
            <a:off x="2886228" y="1725726"/>
            <a:ext cx="4672812" cy="472821"/>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by index.</a:t>
            </a:r>
            <a:endParaRPr sz="3200"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250089" y="2338959"/>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c(1,4)</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531475578"/>
              </p:ext>
            </p:extLst>
          </p:nvPr>
        </p:nvGraphicFramePr>
        <p:xfrm>
          <a:off x="1979840" y="392510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D9D9D9"/>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8251167" y="5033439"/>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4859424" y="3528458"/>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1105447810"/>
              </p:ext>
            </p:extLst>
          </p:nvPr>
        </p:nvGraphicFramePr>
        <p:xfrm>
          <a:off x="8913690" y="3925101"/>
          <a:ext cx="1665100" cy="2216675"/>
        </p:xfrm>
        <a:graphic>
          <a:graphicData uri="http://schemas.openxmlformats.org/drawingml/2006/table">
            <a:tbl>
              <a:tblPr>
                <a:noFill/>
                <a:tableStyleId>{71CB66AA-850D-4605-A19E-2ED404D436C7}</a:tableStyleId>
              </a:tblPr>
              <a:tblGrid>
                <a:gridCol w="764286">
                  <a:extLst>
                    <a:ext uri="{9D8B030D-6E8A-4147-A177-3AD203B41FA5}">
                      <a16:colId xmlns:a16="http://schemas.microsoft.com/office/drawing/2014/main" val="20000"/>
                    </a:ext>
                  </a:extLst>
                </a:gridCol>
                <a:gridCol w="900814">
                  <a:extLst>
                    <a:ext uri="{9D8B030D-6E8A-4147-A177-3AD203B41FA5}">
                      <a16:colId xmlns:a16="http://schemas.microsoft.com/office/drawing/2014/main" val="20001"/>
                    </a:ext>
                  </a:extLst>
                </a:gridCol>
              </a:tblGrid>
              <a:tr h="32429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70212">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89716">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77341">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55109">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4" name="Rounded Rectangular Callout 2"/>
          <p:cNvSpPr/>
          <p:nvPr/>
        </p:nvSpPr>
        <p:spPr>
          <a:xfrm rot="10800000" flipH="1">
            <a:off x="6956147" y="381001"/>
            <a:ext cx="3788052" cy="2049146"/>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516129 w 3444525"/>
              <a:gd name="connsiteY0" fmla="*/ 1501761 h 2929274"/>
              <a:gd name="connsiteX1" fmla="*/ 801638 w 3444525"/>
              <a:gd name="connsiteY1" fmla="*/ 1216252 h 2929274"/>
              <a:gd name="connsiteX2" fmla="*/ 1420883 w 3444525"/>
              <a:gd name="connsiteY2" fmla="*/ 1239402 h 2929274"/>
              <a:gd name="connsiteX3" fmla="*/ 0 w 3444525"/>
              <a:gd name="connsiteY3" fmla="*/ 0 h 2929274"/>
              <a:gd name="connsiteX4" fmla="*/ 1736294 w 3444525"/>
              <a:gd name="connsiteY4" fmla="*/ 1216252 h 2929274"/>
              <a:gd name="connsiteX5" fmla="*/ 3159016 w 3444525"/>
              <a:gd name="connsiteY5" fmla="*/ 1216252 h 2929274"/>
              <a:gd name="connsiteX6" fmla="*/ 3444525 w 3444525"/>
              <a:gd name="connsiteY6" fmla="*/ 1501761 h 2929274"/>
              <a:gd name="connsiteX7" fmla="*/ 3444525 w 3444525"/>
              <a:gd name="connsiteY7" fmla="*/ 1501756 h 2929274"/>
              <a:gd name="connsiteX8" fmla="*/ 3444525 w 3444525"/>
              <a:gd name="connsiteY8" fmla="*/ 1501756 h 2929274"/>
              <a:gd name="connsiteX9" fmla="*/ 3444525 w 3444525"/>
              <a:gd name="connsiteY9" fmla="*/ 1930011 h 2929274"/>
              <a:gd name="connsiteX10" fmla="*/ 3444525 w 3444525"/>
              <a:gd name="connsiteY10" fmla="*/ 2643765 h 2929274"/>
              <a:gd name="connsiteX11" fmla="*/ 3159016 w 3444525"/>
              <a:gd name="connsiteY11" fmla="*/ 2929274 h 2929274"/>
              <a:gd name="connsiteX12" fmla="*/ 1736294 w 3444525"/>
              <a:gd name="connsiteY12" fmla="*/ 2929274 h 2929274"/>
              <a:gd name="connsiteX13" fmla="*/ 1004195 w 3444525"/>
              <a:gd name="connsiteY13" fmla="*/ 2929274 h 2929274"/>
              <a:gd name="connsiteX14" fmla="*/ 1004195 w 3444525"/>
              <a:gd name="connsiteY14" fmla="*/ 2929274 h 2929274"/>
              <a:gd name="connsiteX15" fmla="*/ 801638 w 3444525"/>
              <a:gd name="connsiteY15" fmla="*/ 2929274 h 2929274"/>
              <a:gd name="connsiteX16" fmla="*/ 516129 w 3444525"/>
              <a:gd name="connsiteY16" fmla="*/ 2643765 h 2929274"/>
              <a:gd name="connsiteX17" fmla="*/ 516129 w 3444525"/>
              <a:gd name="connsiteY17" fmla="*/ 1930011 h 2929274"/>
              <a:gd name="connsiteX18" fmla="*/ 516129 w 3444525"/>
              <a:gd name="connsiteY18" fmla="*/ 1501756 h 2929274"/>
              <a:gd name="connsiteX19" fmla="*/ 516129 w 3444525"/>
              <a:gd name="connsiteY19" fmla="*/ 1501756 h 2929274"/>
              <a:gd name="connsiteX20" fmla="*/ 516129 w 3444525"/>
              <a:gd name="connsiteY20" fmla="*/ 1501761 h 292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4525" h="2929274">
                <a:moveTo>
                  <a:pt x="516129" y="1501761"/>
                </a:moveTo>
                <a:cubicBezTo>
                  <a:pt x="516129" y="1344079"/>
                  <a:pt x="643956" y="1216252"/>
                  <a:pt x="801638" y="1216252"/>
                </a:cubicBezTo>
                <a:lnTo>
                  <a:pt x="1420883" y="1239402"/>
                </a:lnTo>
                <a:lnTo>
                  <a:pt x="0" y="0"/>
                </a:lnTo>
                <a:lnTo>
                  <a:pt x="1736294" y="1216252"/>
                </a:lnTo>
                <a:lnTo>
                  <a:pt x="3159016" y="1216252"/>
                </a:lnTo>
                <a:cubicBezTo>
                  <a:pt x="3316698" y="1216252"/>
                  <a:pt x="3444525" y="1344079"/>
                  <a:pt x="3444525" y="1501761"/>
                </a:cubicBezTo>
                <a:lnTo>
                  <a:pt x="3444525" y="1501756"/>
                </a:lnTo>
                <a:lnTo>
                  <a:pt x="3444525" y="1501756"/>
                </a:lnTo>
                <a:lnTo>
                  <a:pt x="3444525" y="1930011"/>
                </a:lnTo>
                <a:lnTo>
                  <a:pt x="3444525" y="2643765"/>
                </a:lnTo>
                <a:cubicBezTo>
                  <a:pt x="3444525" y="2801447"/>
                  <a:pt x="3316698" y="2929274"/>
                  <a:pt x="3159016" y="2929274"/>
                </a:cubicBezTo>
                <a:lnTo>
                  <a:pt x="1736294" y="2929274"/>
                </a:lnTo>
                <a:lnTo>
                  <a:pt x="1004195" y="2929274"/>
                </a:lnTo>
                <a:lnTo>
                  <a:pt x="1004195" y="2929274"/>
                </a:lnTo>
                <a:lnTo>
                  <a:pt x="801638" y="2929274"/>
                </a:lnTo>
                <a:cubicBezTo>
                  <a:pt x="643956" y="2929274"/>
                  <a:pt x="516129" y="2801447"/>
                  <a:pt x="516129" y="2643765"/>
                </a:cubicBezTo>
                <a:lnTo>
                  <a:pt x="516129" y="1930011"/>
                </a:lnTo>
                <a:lnTo>
                  <a:pt x="516129" y="1501756"/>
                </a:lnTo>
                <a:lnTo>
                  <a:pt x="516129" y="1501756"/>
                </a:lnTo>
                <a:lnTo>
                  <a:pt x="516129" y="150176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 is a little function in R that combines two or more  values into a vector</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4627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557829" y="2519421"/>
            <a:ext cx="2897036" cy="1539482"/>
          </a:xfrm>
          <a:prstGeom prst="rect">
            <a:avLst/>
          </a:prstGeom>
          <a:noFill/>
          <a:ln>
            <a:noFill/>
          </a:ln>
        </p:spPr>
        <p:txBody>
          <a:bodyPr spcFirstLastPara="1" wrap="square" lIns="0" tIns="9522" rIns="0" bIns="0" anchor="t" anchorCtr="0">
            <a:noAutofit/>
          </a:bodyPr>
          <a:lstStyle/>
          <a:p>
            <a:pPr marL="6803"/>
            <a:r>
              <a:rPr lang="en-US" sz="8812">
                <a:solidFill>
                  <a:srgbClr val="F0F0F0"/>
                </a:solidFill>
              </a:rPr>
              <a:t>filter()</a:t>
            </a:r>
            <a:endParaRPr sz="8812"/>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648309319"/>
              </p:ext>
            </p:extLst>
          </p:nvPr>
        </p:nvGraphicFramePr>
        <p:xfrm>
          <a:off x="2368732" y="2847901"/>
          <a:ext cx="2858226" cy="1584765"/>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2639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1121129550"/>
              </p:ext>
            </p:extLst>
          </p:nvPr>
        </p:nvGraphicFramePr>
        <p:xfrm>
          <a:off x="7283203" y="2847901"/>
          <a:ext cx="2858226" cy="652944"/>
        </p:xfrm>
        <a:graphic>
          <a:graphicData uri="http://schemas.openxmlformats.org/drawingml/2006/table">
            <a:tbl>
              <a:tblPr firstRow="1" bandRow="1">
                <a:noFill/>
                <a:tableStyleId>{809C1C93-8995-4D9E-87C8-A8817AF97DB9}</a:tableStyleId>
              </a:tblPr>
              <a:tblGrid>
                <a:gridCol w="571660">
                  <a:extLst>
                    <a:ext uri="{9D8B030D-6E8A-4147-A177-3AD203B41FA5}">
                      <a16:colId xmlns:a16="http://schemas.microsoft.com/office/drawing/2014/main" val="20000"/>
                    </a:ext>
                  </a:extLst>
                </a:gridCol>
                <a:gridCol w="540777">
                  <a:extLst>
                    <a:ext uri="{9D8B030D-6E8A-4147-A177-3AD203B41FA5}">
                      <a16:colId xmlns:a16="http://schemas.microsoft.com/office/drawing/2014/main" val="20001"/>
                    </a:ext>
                  </a:extLst>
                </a:gridCol>
                <a:gridCol w="782777">
                  <a:extLst>
                    <a:ext uri="{9D8B030D-6E8A-4147-A177-3AD203B41FA5}">
                      <a16:colId xmlns:a16="http://schemas.microsoft.com/office/drawing/2014/main" val="20002"/>
                    </a:ext>
                  </a:extLst>
                </a:gridCol>
                <a:gridCol w="963012">
                  <a:extLst>
                    <a:ext uri="{9D8B030D-6E8A-4147-A177-3AD203B41FA5}">
                      <a16:colId xmlns:a16="http://schemas.microsoft.com/office/drawing/2014/main" val="20003"/>
                    </a:ext>
                  </a:extLst>
                </a:gridCol>
              </a:tblGrid>
              <a:tr h="21764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1764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1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7" name="Right Arrow 16"/>
          <p:cNvSpPr/>
          <p:nvPr/>
        </p:nvSpPr>
        <p:spPr>
          <a:xfrm>
            <a:off x="5811233" y="28268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49759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Trebuchet MS" panose="020B0603020202020204" pitchFamily="34" charset="0"/>
                <a:ea typeface="Trebuchet MS"/>
                <a:cs typeface="Trebuchet MS"/>
                <a:sym typeface="Trebuchet MS"/>
              </a:rPr>
              <a:t>one or more logical tests  </a:t>
            </a:r>
            <a:r>
              <a:rPr lang="en-US" sz="2800" dirty="0">
                <a:solidFill>
                  <a:srgbClr val="FFFFFF"/>
                </a:solidFill>
                <a:latin typeface="Trebuchet MS" panose="020B0603020202020204" pitchFamily="34" charset="0"/>
                <a:ea typeface="Calibri"/>
                <a:cs typeface="Calibri"/>
                <a:sym typeface="Calibri"/>
              </a:rPr>
              <a:t>(filter returns each row for  which the test is TRUE)</a:t>
            </a:r>
            <a:endParaRPr sz="2800" dirty="0">
              <a:latin typeface="Trebuchet MS" panose="020B0603020202020204" pitchFamily="34" charset="0"/>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41281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184247943"/>
              </p:ext>
            </p:extLst>
          </p:nvPr>
        </p:nvGraphicFramePr>
        <p:xfrm>
          <a:off x="6340162" y="3590008"/>
          <a:ext cx="5588783" cy="1305367"/>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bl>
          </a:graphicData>
        </a:graphic>
      </p:graphicFrame>
      <p:cxnSp>
        <p:nvCxnSpPr>
          <p:cNvPr id="4" name="Straight Arrow Connector 3"/>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133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3"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832150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508061</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2600725562"/>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200" dirty="0"/>
                        <a:t>19766</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200" dirty="0"/>
                        <a:t>88444</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200" dirty="0"/>
                        <a:t>40477</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200" dirty="0"/>
                        <a:t>97641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spTree>
    <p:extLst>
      <p:ext uri="{BB962C8B-B14F-4D97-AF65-F5344CB8AC3E}">
        <p14:creationId xmlns:p14="http://schemas.microsoft.com/office/powerpoint/2010/main" val="194517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proc_code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 "BMP"</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 name="Table 1"/>
          <p:cNvGraphicFramePr>
            <a:graphicFrameLocks noGrp="1"/>
          </p:cNvGraphicFramePr>
          <p:nvPr>
            <p:extLst>
              <p:ext uri="{D42A27DB-BD31-4B8C-83A1-F6EECF244321}">
                <p14:modId xmlns:p14="http://schemas.microsoft.com/office/powerpoint/2010/main" val="1635859998"/>
              </p:ext>
            </p:extLst>
          </p:nvPr>
        </p:nvGraphicFramePr>
        <p:xfrm>
          <a:off x="291052" y="3590008"/>
          <a:ext cx="5588783" cy="2152859"/>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200" dirty="0"/>
                        <a:t>T4, FREE</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6" name="Google Shape;324;p34"/>
          <p:cNvSpPr txBox="1"/>
          <p:nvPr/>
        </p:nvSpPr>
        <p:spPr>
          <a:xfrm>
            <a:off x="704069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11" name="Table 10"/>
          <p:cNvGraphicFramePr>
            <a:graphicFrameLocks noGrp="1"/>
          </p:cNvGraphicFramePr>
          <p:nvPr>
            <p:extLst>
              <p:ext uri="{D42A27DB-BD31-4B8C-83A1-F6EECF244321}">
                <p14:modId xmlns:p14="http://schemas.microsoft.com/office/powerpoint/2010/main" val="1530817418"/>
              </p:ext>
            </p:extLst>
          </p:nvPr>
        </p:nvGraphicFramePr>
        <p:xfrm>
          <a:off x="6193558" y="3508983"/>
          <a:ext cx="5588783" cy="226134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17836">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417288">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14097">
                <a:tc>
                  <a:txBody>
                    <a:bodyPr/>
                    <a:lstStyle/>
                    <a:p>
                      <a:pPr algn="ctr"/>
                      <a:r>
                        <a:rPr lang="en-US" sz="1400" dirty="0">
                          <a:effectLst/>
                        </a:rPr>
                        <a:t>55526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511303</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14097">
                <a:tc>
                  <a:txBody>
                    <a:bodyPr/>
                    <a:lstStyle/>
                    <a:p>
                      <a:pPr algn="ctr"/>
                      <a:r>
                        <a:rPr lang="en-US" sz="1400" dirty="0">
                          <a:effectLst/>
                        </a:rPr>
                        <a:t>69809</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509686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14097">
                <a:tc>
                  <a:txBody>
                    <a:bodyPr/>
                    <a:lstStyle/>
                    <a:p>
                      <a:pPr algn="ctr"/>
                      <a:r>
                        <a:rPr lang="en-US" sz="1400" dirty="0">
                          <a:effectLst/>
                        </a:rPr>
                        <a:t>24316</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algn="ctr"/>
                      <a:r>
                        <a:rPr lang="en-US" sz="1400" dirty="0">
                          <a:effectLst/>
                        </a:rPr>
                        <a:t>503847</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cxnSp>
        <p:nvCxnSpPr>
          <p:cNvPr id="17" name="Straight Arrow Connector 16"/>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510262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2006190313"/>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a:t>
                      </a:r>
                      <a:endParaRPr sz="2500" u="none" strike="noStrike" cap="none">
                        <a:latin typeface="Calibri"/>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a:t>
                      </a:r>
                      <a:endParaRPr sz="2500" u="none" strike="noStrike" cap="none">
                        <a:latin typeface="Calibri"/>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Equal to</a:t>
                      </a:r>
                      <a:endParaRPr sz="2500" u="none" strike="noStrike" cap="none">
                        <a:latin typeface="Calibri"/>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Less than or equal to</a:t>
                      </a:r>
                      <a:endParaRPr sz="2500" u="none" strike="noStrike" cap="none">
                        <a:latin typeface="Calibri"/>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Greater than or equal to</a:t>
                      </a:r>
                      <a:endParaRPr sz="2500" u="none" strike="noStrike" cap="none">
                        <a:latin typeface="Calibri"/>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Not equal to</a:t>
                      </a:r>
                      <a:endParaRPr sz="2500" u="none" strike="noStrike" cap="none" dirty="0">
                        <a:latin typeface="Calibri"/>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Group membership</a:t>
                      </a:r>
                      <a:endParaRPr sz="2500" u="none" strike="noStrike" cap="none">
                        <a:latin typeface="Calibri"/>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a:latin typeface="Calibri"/>
                          <a:ea typeface="Calibri"/>
                          <a:cs typeface="Calibri"/>
                          <a:sym typeface="Calibri"/>
                        </a:rPr>
                        <a:t>Is NA</a:t>
                      </a:r>
                      <a:endParaRPr sz="2500" u="none" strike="noStrike" cap="none">
                        <a:latin typeface="Calibri"/>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Calibri"/>
                          <a:ea typeface="Calibri"/>
                          <a:cs typeface="Calibri"/>
                          <a:sym typeface="Calibri"/>
                        </a:rPr>
                        <a:t>Is not NA</a:t>
                      </a:r>
                      <a:endParaRPr sz="2500" u="none" strike="noStrike" cap="none" dirty="0">
                        <a:latin typeface="Calibri"/>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normAutofit/>
          </a:bodyPr>
          <a:lstStyle/>
          <a:p>
            <a:r>
              <a:rPr lang="en-US" dirty="0">
                <a:solidFill>
                  <a:srgbClr val="005493"/>
                </a:solidFill>
              </a:rPr>
              <a:t>Your Turn 2</a:t>
            </a:r>
            <a:endParaRPr lang="en-US" dirty="0"/>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normAutofit fontScale="77500" lnSpcReduction="20000"/>
          </a:bodyPr>
          <a:lstStyle/>
          <a:p>
            <a:pPr marL="6803" marR="2721">
              <a:lnSpc>
                <a:spcPct val="124848"/>
              </a:lnSpc>
            </a:pPr>
            <a:r>
              <a:rPr lang="en-US" sz="5400" dirty="0">
                <a:solidFill>
                  <a:srgbClr val="005493"/>
                </a:solidFill>
              </a:rPr>
              <a:t>Use filter() with the logical operators to find:</a:t>
            </a:r>
            <a:endParaRPr lang="en-US" sz="6000" dirty="0">
              <a:solidFill>
                <a:srgbClr val="005493"/>
              </a:solidFill>
            </a:endParaRPr>
          </a:p>
          <a:p>
            <a:pPr marL="6803" marR="2721">
              <a:lnSpc>
                <a:spcPct val="124848"/>
              </a:lnSpc>
            </a:pPr>
            <a:endParaRPr lang="en-US" dirty="0">
              <a:solidFill>
                <a:srgbClr val="005493"/>
              </a:solidFill>
            </a:endParaRPr>
          </a:p>
          <a:p>
            <a:pPr marL="521153" marR="2721" indent="-514350">
              <a:lnSpc>
                <a:spcPct val="124848"/>
              </a:lnSpc>
              <a:buClr>
                <a:srgbClr val="3577A9"/>
              </a:buClr>
              <a:buFont typeface="+mj-lt"/>
              <a:buAutoNum type="alphaLcParenR"/>
            </a:pPr>
            <a:r>
              <a:rPr lang="en-US" dirty="0">
                <a:solidFill>
                  <a:srgbClr val="005493"/>
                </a:solidFill>
              </a:rPr>
              <a:t>Every </a:t>
            </a:r>
            <a:r>
              <a:rPr lang="en-US" b="1" dirty="0" err="1">
                <a:solidFill>
                  <a:srgbClr val="005493"/>
                </a:solidFill>
              </a:rPr>
              <a:t>order_id</a:t>
            </a:r>
            <a:r>
              <a:rPr lang="en-US" dirty="0">
                <a:solidFill>
                  <a:srgbClr val="005493"/>
                </a:solidFill>
              </a:rPr>
              <a:t> that is greater than 100000</a:t>
            </a:r>
          </a:p>
          <a:p>
            <a:pPr marL="521153" marR="2721" indent="-514350">
              <a:lnSpc>
                <a:spcPct val="124848"/>
              </a:lnSpc>
              <a:buClr>
                <a:srgbClr val="3577A9"/>
              </a:buClr>
              <a:buFont typeface="+mj-lt"/>
              <a:buAutoNum type="alphaLcParenR"/>
            </a:pPr>
            <a:r>
              <a:rPr lang="en-US" dirty="0">
                <a:solidFill>
                  <a:srgbClr val="005493"/>
                </a:solidFill>
              </a:rPr>
              <a:t>All of the orders where </a:t>
            </a:r>
            <a:r>
              <a:rPr lang="en-US" b="1" dirty="0" err="1">
                <a:solidFill>
                  <a:srgbClr val="005493"/>
                </a:solidFill>
              </a:rPr>
              <a:t>lab_status_c_descr</a:t>
            </a:r>
            <a:r>
              <a:rPr lang="en-US" dirty="0">
                <a:solidFill>
                  <a:srgbClr val="005493"/>
                </a:solidFill>
              </a:rPr>
              <a:t> is equal to "Final result"</a:t>
            </a:r>
          </a:p>
          <a:p>
            <a:endParaRPr lang="en-US" dirty="0"/>
          </a:p>
        </p:txBody>
      </p:sp>
    </p:spTree>
    <p:extLst>
      <p:ext uri="{BB962C8B-B14F-4D97-AF65-F5344CB8AC3E}">
        <p14:creationId xmlns:p14="http://schemas.microsoft.com/office/powerpoint/2010/main" val="1361887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filter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1.	Using	</a:t>
            </a:r>
            <a:r>
              <a:rPr lang="en-US" sz="2652" b="1">
                <a:solidFill>
                  <a:srgbClr val="FF2600"/>
                </a:solidFill>
              </a:rPr>
              <a:t>= </a:t>
            </a:r>
            <a:r>
              <a:rPr lang="en-US" sz="2652">
                <a:latin typeface="Calibri"/>
                <a:ea typeface="Calibri"/>
                <a:cs typeface="Calibri"/>
                <a:sym typeface="Calibri"/>
              </a:rPr>
              <a:t>instead of	</a:t>
            </a:r>
            <a:r>
              <a:rPr lang="en-US" sz="2652" b="1">
                <a:solidFill>
                  <a:srgbClr val="00882B"/>
                </a:solidFill>
              </a:rPr>
              <a:t>==</a:t>
            </a:r>
            <a:endParaRPr sz="2652"/>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a:latin typeface="Calibri"/>
                <a:ea typeface="Calibri"/>
                <a:cs typeface="Calibri"/>
                <a:sym typeface="Calibri"/>
              </a:rPr>
              <a:t>2.	Forgetting quotes</a:t>
            </a:r>
            <a:endParaRPr sz="2652">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10" name="Rectangle 9"/>
          <p:cNvSpPr/>
          <p:nvPr/>
        </p:nvSpPr>
        <p:spPr>
          <a:xfrm>
            <a:off x="3132094" y="4908320"/>
            <a:ext cx="6269143" cy="822960"/>
          </a:xfrm>
          <a:prstGeom prst="rect">
            <a:avLst/>
          </a:prstGeom>
          <a:solidFill>
            <a:srgbClr val="F0F2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53416"/>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fitler</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orders</a:t>
            </a:r>
            <a:r>
              <a:rPr lang="fr-FR" sz="2400" dirty="0">
                <a:solidFill>
                  <a:schemeClr val="accent2">
                    <a:lumMod val="60000"/>
                    <a:lumOff val="40000"/>
                  </a:schemeClr>
                </a:solidFill>
                <a:latin typeface="Consolas" panose="020B0609020204030204" pitchFamily="49" charset="0"/>
                <a:ea typeface="Courier New"/>
                <a:cs typeface="Courier New"/>
                <a:sym typeface="Courier New"/>
              </a:rPr>
              <a:t>, proc_code == "COMP")</a:t>
            </a:r>
          </a:p>
          <a:p>
            <a:pPr marL="153416">
              <a:buClr>
                <a:schemeClr val="dk1"/>
              </a:buClr>
            </a:pPr>
            <a:r>
              <a:rPr lang="fr-FR" sz="2400" dirty="0" err="1">
                <a:solidFill>
                  <a:srgbClr val="00B050"/>
                </a:solidFill>
                <a:latin typeface="Consolas" panose="020B0609020204030204" pitchFamily="49" charset="0"/>
                <a:ea typeface="Courier New"/>
                <a:cs typeface="Courier New"/>
                <a:sym typeface="Courier New"/>
              </a:rPr>
              <a:t>filter</a:t>
            </a:r>
            <a:r>
              <a:rPr lang="fr-FR" sz="2400" dirty="0">
                <a:solidFill>
                  <a:srgbClr val="00B050"/>
                </a:solidFill>
                <a:latin typeface="Consolas" panose="020B0609020204030204" pitchFamily="49" charset="0"/>
                <a:ea typeface="Courier New"/>
                <a:cs typeface="Courier New"/>
                <a:sym typeface="Courier New"/>
              </a:rPr>
              <a:t>(</a:t>
            </a:r>
            <a:r>
              <a:rPr lang="fr-FR" sz="2400" dirty="0" err="1">
                <a:solidFill>
                  <a:srgbClr val="00B050"/>
                </a:solidFill>
                <a:latin typeface="Consolas" panose="020B0609020204030204" pitchFamily="49" charset="0"/>
                <a:ea typeface="Courier New"/>
                <a:cs typeface="Courier New"/>
                <a:sym typeface="Courier New"/>
              </a:rPr>
              <a:t>orders</a:t>
            </a:r>
            <a:r>
              <a:rPr lang="fr-FR" sz="2400" dirty="0">
                <a:solidFill>
                  <a:srgbClr val="00B050"/>
                </a:solidFill>
                <a:latin typeface="Consolas" panose="020B0609020204030204" pitchFamily="49" charset="0"/>
                <a:ea typeface="Courier New"/>
                <a:cs typeface="Courier New"/>
                <a:sym typeface="Courier New"/>
              </a:rPr>
              <a:t>, </a:t>
            </a:r>
            <a:r>
              <a:rPr lang="fr-FR"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fr-FR" sz="2400" dirty="0">
                <a:solidFill>
                  <a:srgbClr val="00B050"/>
                </a:solidFill>
                <a:latin typeface="Consolas" panose="020B0609020204030204" pitchFamily="49" charset="0"/>
                <a:ea typeface="Courier New"/>
                <a:cs typeface="Courier New"/>
                <a:sym typeface="Courier New"/>
              </a:rPr>
              <a:t> == "COMP")</a:t>
            </a:r>
          </a:p>
        </p:txBody>
      </p:sp>
      <p:sp>
        <p:nvSpPr>
          <p:cNvPr id="372" name="Google Shape;372;p39"/>
          <p:cNvSpPr txBox="1">
            <a:spLocks noGrp="1"/>
          </p:cNvSpPr>
          <p:nvPr>
            <p:ph type="title"/>
          </p:nvPr>
        </p:nvSpPr>
        <p:spPr>
          <a:xfrm>
            <a:off x="2898971" y="624884"/>
            <a:ext cx="670632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Common mistakes</a:t>
            </a:r>
            <a:endParaRPr dirty="0"/>
          </a:p>
        </p:txBody>
      </p:sp>
      <p:sp>
        <p:nvSpPr>
          <p:cNvPr id="374" name="Google Shape;374;p39"/>
          <p:cNvSpPr txBox="1"/>
          <p:nvPr/>
        </p:nvSpPr>
        <p:spPr>
          <a:xfrm>
            <a:off x="2740378" y="1916212"/>
            <a:ext cx="4984875"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3.	Capitalization matters</a:t>
            </a:r>
            <a:endParaRPr sz="2652" dirty="0"/>
          </a:p>
        </p:txBody>
      </p:sp>
      <p:sp>
        <p:nvSpPr>
          <p:cNvPr id="375" name="Google Shape;375;p39"/>
          <p:cNvSpPr txBox="1"/>
          <p:nvPr/>
        </p:nvSpPr>
        <p:spPr>
          <a:xfrm>
            <a:off x="3132094" y="2547830"/>
            <a:ext cx="6269143" cy="832705"/>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78576" rIns="0" bIns="0" anchor="t" anchorCtr="0">
            <a:noAutofit/>
          </a:bodyPr>
          <a:lstStyle/>
          <a:p>
            <a:pPr marL="153416"/>
            <a:r>
              <a:rPr lang="en-US" sz="2400" dirty="0">
                <a:solidFill>
                  <a:schemeClr val="accent2">
                    <a:lumMod val="60000"/>
                    <a:lumOff val="40000"/>
                  </a:schemeClr>
                </a:solidFill>
                <a:latin typeface="Consolas" panose="020B0609020204030204" pitchFamily="49" charset="0"/>
                <a:ea typeface="Courier New"/>
                <a:cs typeface="Courier New"/>
                <a:sym typeface="Courier New"/>
              </a:rPr>
              <a:t>Filter(Orders, </a:t>
            </a:r>
            <a:r>
              <a:rPr lang="en-US" sz="2400" dirty="0" err="1">
                <a:solidFill>
                  <a:schemeClr val="accent2">
                    <a:lumMod val="60000"/>
                    <a:lumOff val="40000"/>
                  </a:schemeClr>
                </a:solidFill>
                <a:latin typeface="Consolas" panose="020B0609020204030204" pitchFamily="49" charset="0"/>
                <a:ea typeface="Courier New"/>
                <a:cs typeface="Courier New"/>
                <a:sym typeface="Courier New"/>
              </a:rPr>
              <a:t>proc_code</a:t>
            </a:r>
            <a:r>
              <a:rPr lang="en-US" sz="2400" dirty="0">
                <a:solidFill>
                  <a:schemeClr val="accent2">
                    <a:lumMod val="60000"/>
                    <a:lumOff val="40000"/>
                  </a:schemeClr>
                </a:solidFill>
                <a:latin typeface="Consolas" panose="020B0609020204030204" pitchFamily="49" charset="0"/>
                <a:ea typeface="Courier New"/>
                <a:cs typeface="Courier New"/>
                <a:sym typeface="Courier New"/>
              </a:rPr>
              <a:t> == "BMP")</a:t>
            </a:r>
            <a:endParaRPr sz="2400" dirty="0">
              <a:solidFill>
                <a:schemeClr val="accent2">
                  <a:lumMod val="60000"/>
                  <a:lumOff val="40000"/>
                </a:schemeClr>
              </a:solidFill>
              <a:latin typeface="Consolas" panose="020B0609020204030204" pitchFamily="49" charset="0"/>
              <a:ea typeface="Courier New"/>
              <a:cs typeface="Courier New"/>
              <a:sym typeface="Courier New"/>
            </a:endParaRPr>
          </a:p>
          <a:p>
            <a:pPr marL="153416">
              <a:buClr>
                <a:schemeClr val="dk1"/>
              </a:buClr>
            </a:pPr>
            <a:r>
              <a:rPr lang="en-US" sz="2400" dirty="0">
                <a:solidFill>
                  <a:srgbClr val="00B050"/>
                </a:solidFill>
                <a:latin typeface="Consolas" panose="020B0609020204030204" pitchFamily="49" charset="0"/>
                <a:ea typeface="Courier New"/>
                <a:cs typeface="Courier New"/>
                <a:sym typeface="Courier New"/>
              </a:rPr>
              <a:t>filter(orders, </a:t>
            </a:r>
            <a:r>
              <a:rPr lang="en-US" sz="2400" dirty="0" err="1">
                <a:solidFill>
                  <a:srgbClr val="00B050"/>
                </a:solidFill>
                <a:latin typeface="Consolas" panose="020B0609020204030204" pitchFamily="49" charset="0"/>
                <a:ea typeface="Courier New"/>
                <a:cs typeface="Courier New"/>
                <a:sym typeface="Courier New"/>
              </a:rPr>
              <a:t>proc_code</a:t>
            </a:r>
            <a:r>
              <a:rPr lang="en-US" sz="2400" dirty="0">
                <a:solidFill>
                  <a:srgbClr val="00B050"/>
                </a:solidFill>
                <a:latin typeface="Consolas" panose="020B0609020204030204" pitchFamily="49" charset="0"/>
                <a:ea typeface="Courier New"/>
                <a:cs typeface="Courier New"/>
                <a:sym typeface="Courier New"/>
              </a:rPr>
              <a:t> == "BMP")</a:t>
            </a:r>
            <a:endParaRPr sz="2400" dirty="0">
              <a:solidFill>
                <a:srgbClr val="00B050"/>
              </a:solidFill>
              <a:latin typeface="Consolas" panose="020B0609020204030204" pitchFamily="49" charset="0"/>
              <a:ea typeface="Courier New"/>
              <a:cs typeface="Courier New"/>
              <a:sym typeface="Courier New"/>
            </a:endParaRPr>
          </a:p>
        </p:txBody>
      </p:sp>
      <p:sp>
        <p:nvSpPr>
          <p:cNvPr id="379" name="Google Shape;379;p39"/>
          <p:cNvSpPr txBox="1"/>
          <p:nvPr/>
        </p:nvSpPr>
        <p:spPr>
          <a:xfrm>
            <a:off x="2740377" y="4367148"/>
            <a:ext cx="4922036" cy="472821"/>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4.	Spelling</a:t>
            </a:r>
            <a:endParaRPr sz="2652"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35164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83"/>
        <p:cNvGrpSpPr/>
        <p:nvPr/>
      </p:nvGrpSpPr>
      <p:grpSpPr>
        <a:xfrm>
          <a:off x="0" y="0"/>
          <a:ext cx="0" cy="0"/>
          <a:chOff x="0" y="0"/>
          <a:chExt cx="0" cy="0"/>
        </a:xfrm>
      </p:grpSpPr>
      <p:sp>
        <p:nvSpPr>
          <p:cNvPr id="385" name="Google Shape;385;p40"/>
          <p:cNvSpPr txBox="1">
            <a:spLocks noGrp="1"/>
          </p:cNvSpPr>
          <p:nvPr>
            <p:ph type="title"/>
          </p:nvPr>
        </p:nvSpPr>
        <p:spPr>
          <a:xfrm>
            <a:off x="5376802" y="684400"/>
            <a:ext cx="222833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386" name="Google Shape;386;p40"/>
          <p:cNvSpPr txBox="1"/>
          <p:nvPr/>
        </p:nvSpPr>
        <p:spPr>
          <a:xfrm>
            <a:off x="1983113" y="1738427"/>
            <a:ext cx="6514116" cy="412836"/>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a:t>
            </a:r>
            <a:r>
              <a:rPr lang="en-US" sz="2652" i="1" dirty="0">
                <a:latin typeface="Cambria"/>
                <a:ea typeface="Cambria"/>
                <a:cs typeface="Cambria"/>
                <a:sym typeface="Cambria"/>
              </a:rPr>
              <a:t>multiple </a:t>
            </a:r>
            <a:r>
              <a:rPr lang="en-US" sz="2652" dirty="0">
                <a:latin typeface="Calibri"/>
                <a:ea typeface="Calibri"/>
                <a:cs typeface="Calibri"/>
                <a:sym typeface="Calibri"/>
              </a:rPr>
              <a:t>logical criteria.</a:t>
            </a:r>
            <a:endParaRPr sz="2652" dirty="0">
              <a:latin typeface="Calibri"/>
              <a:ea typeface="Calibri"/>
              <a:cs typeface="Calibri"/>
              <a:sym typeface="Calibri"/>
            </a:endParaRPr>
          </a:p>
        </p:txBody>
      </p:sp>
      <p:sp>
        <p:nvSpPr>
          <p:cNvPr id="387" name="Google Shape;387;p40"/>
          <p:cNvSpPr/>
          <p:nvPr/>
        </p:nvSpPr>
        <p:spPr>
          <a:xfrm>
            <a:off x="6178959" y="40571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389" name="Google Shape;389;p40"/>
          <p:cNvSpPr txBox="1"/>
          <p:nvPr/>
        </p:nvSpPr>
        <p:spPr>
          <a:xfrm>
            <a:off x="725714" y="2325336"/>
            <a:ext cx="10478125" cy="808714"/>
          </a:xfrm>
          <a:prstGeom prst="rect">
            <a:avLst/>
          </a:prstGeom>
          <a:solidFill>
            <a:srgbClr val="F0F2F4"/>
          </a:solidFill>
          <a:ln w="10450" cap="flat" cmpd="sng">
            <a:solidFill>
              <a:srgbClr val="000000"/>
            </a:solidFill>
            <a:prstDash val="solid"/>
            <a:round/>
            <a:headEnd type="none" w="sm" len="sm"/>
            <a:tailEnd type="none" w="sm" len="sm"/>
          </a:ln>
        </p:spPr>
        <p:txBody>
          <a:bodyPr spcFirstLastPara="1" wrap="square" lIns="0" tIns="191170" rIns="0" bIns="0" anchor="t" anchorCtr="0">
            <a:noAutofit/>
          </a:bodyPr>
          <a:lstStyle/>
          <a:p>
            <a:pPr marL="160220"/>
            <a:r>
              <a:rPr lang="en-US" sz="2400" dirty="0">
                <a:solidFill>
                  <a:srgbClr val="0365C0"/>
                </a:solidFill>
                <a:latin typeface="Consolas" panose="020B0609020204030204" pitchFamily="49" charset="0"/>
                <a:ea typeface="Courier New"/>
                <a:cs typeface="Courier New"/>
                <a:sym typeface="Courier New"/>
              </a:rPr>
              <a:t>filter(orders</a:t>
            </a:r>
            <a:r>
              <a:rPr lang="en-US" sz="2400" dirty="0">
                <a:latin typeface="Consolas" panose="020B0609020204030204" pitchFamily="49" charset="0"/>
                <a:ea typeface="Courier New"/>
                <a:cs typeface="Courier New"/>
                <a:sym typeface="Courier New"/>
              </a:rPr>
              <a:t>, </a:t>
            </a:r>
            <a:r>
              <a:rPr lang="en-US" sz="2400" dirty="0" err="1">
                <a:solidFill>
                  <a:srgbClr val="0365C0"/>
                </a:solidFill>
                <a:latin typeface="Consolas" panose="020B0609020204030204" pitchFamily="49" charset="0"/>
                <a:ea typeface="Courier New"/>
                <a:cs typeface="Courier New"/>
                <a:sym typeface="Courier New"/>
              </a:rPr>
              <a:t>patient_id</a:t>
            </a:r>
            <a:r>
              <a:rPr lang="en-US" sz="2400" dirty="0">
                <a:solidFill>
                  <a:srgbClr val="0365C0"/>
                </a:solidFill>
                <a:latin typeface="Consolas" panose="020B0609020204030204" pitchFamily="49" charset="0"/>
                <a:ea typeface="Courier New"/>
                <a:cs typeface="Courier New"/>
                <a:sym typeface="Courier New"/>
              </a:rPr>
              <a:t> == 508061, description=="T4, FREE")</a:t>
            </a:r>
            <a:endParaRPr sz="2400" dirty="0">
              <a:solidFill>
                <a:srgbClr val="0365C0"/>
              </a:solidFill>
              <a:latin typeface="Consolas" panose="020B0609020204030204" pitchFamily="49" charset="0"/>
              <a:ea typeface="Courier New"/>
              <a:cs typeface="Courier New"/>
              <a:sym typeface="Courier New"/>
            </a:endParaRPr>
          </a:p>
        </p:txBody>
      </p:sp>
      <p:sp>
        <p:nvSpPr>
          <p:cNvPr id="397" name="Google Shape;397;p40"/>
          <p:cNvSpPr txBox="1"/>
          <p:nvPr/>
        </p:nvSpPr>
        <p:spPr>
          <a:xfrm>
            <a:off x="3306932" y="3168324"/>
            <a:ext cx="1380857" cy="396643"/>
          </a:xfrm>
          <a:prstGeom prst="rect">
            <a:avLst/>
          </a:prstGeom>
          <a:noFill/>
          <a:ln>
            <a:noFill/>
          </a:ln>
        </p:spPr>
        <p:txBody>
          <a:bodyPr spcFirstLastPara="1" wrap="square" lIns="0" tIns="8156" rIns="0" bIns="0" anchor="t" anchorCtr="0">
            <a:noAutofit/>
          </a:bodyPr>
          <a:lstStyle/>
          <a:p>
            <a:pPr marL="6803"/>
            <a:r>
              <a:rPr lang="en-US" sz="2196">
                <a:solidFill>
                  <a:srgbClr val="A6AAA9"/>
                </a:solidFill>
                <a:latin typeface="Calibri"/>
                <a:ea typeface="Calibri"/>
                <a:cs typeface="Calibri"/>
                <a:sym typeface="Calibri"/>
              </a:rPr>
              <a:t>orders</a:t>
            </a:r>
            <a:endParaRPr sz="2196">
              <a:latin typeface="Calibri"/>
              <a:ea typeface="Calibri"/>
              <a:cs typeface="Calibri"/>
              <a:sym typeface="Calibri"/>
            </a:endParaRPr>
          </a:p>
        </p:txBody>
      </p:sp>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7" name="Table 16"/>
          <p:cNvGraphicFramePr>
            <a:graphicFrameLocks noGrp="1"/>
          </p:cNvGraphicFramePr>
          <p:nvPr>
            <p:extLst>
              <p:ext uri="{D42A27DB-BD31-4B8C-83A1-F6EECF244321}">
                <p14:modId xmlns:p14="http://schemas.microsoft.com/office/powerpoint/2010/main" val="998176495"/>
              </p:ext>
            </p:extLst>
          </p:nvPr>
        </p:nvGraphicFramePr>
        <p:xfrm>
          <a:off x="507274" y="3655638"/>
          <a:ext cx="5588783" cy="2401104"/>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400" dirty="0"/>
                        <a:t>PRO</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BMP</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1400" dirty="0"/>
                        <a:t>TSH</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610876843"/>
              </p:ext>
            </p:extLst>
          </p:nvPr>
        </p:nvGraphicFramePr>
        <p:xfrm>
          <a:off x="6595236" y="3655638"/>
          <a:ext cx="5588783" cy="741680"/>
        </p:xfrm>
        <a:graphic>
          <a:graphicData uri="http://schemas.openxmlformats.org/drawingml/2006/table">
            <a:tbl>
              <a:tblPr firstRow="1" bandRow="1">
                <a:tableStyleId>{71CB66AA-850D-4605-A19E-2ED404D436C7}</a:tableStyleId>
              </a:tblPr>
              <a:tblGrid>
                <a:gridCol w="1294575">
                  <a:extLst>
                    <a:ext uri="{9D8B030D-6E8A-4147-A177-3AD203B41FA5}">
                      <a16:colId xmlns:a16="http://schemas.microsoft.com/office/drawing/2014/main" val="20000"/>
                    </a:ext>
                  </a:extLst>
                </a:gridCol>
                <a:gridCol w="1099594">
                  <a:extLst>
                    <a:ext uri="{9D8B030D-6E8A-4147-A177-3AD203B41FA5}">
                      <a16:colId xmlns:a16="http://schemas.microsoft.com/office/drawing/2014/main" val="20001"/>
                    </a:ext>
                  </a:extLst>
                </a:gridCol>
                <a:gridCol w="2002421">
                  <a:extLst>
                    <a:ext uri="{9D8B030D-6E8A-4147-A177-3AD203B41FA5}">
                      <a16:colId xmlns:a16="http://schemas.microsoft.com/office/drawing/2014/main" val="20002"/>
                    </a:ext>
                  </a:extLst>
                </a:gridCol>
                <a:gridCol w="1192193">
                  <a:extLst>
                    <a:ext uri="{9D8B030D-6E8A-4147-A177-3AD203B41FA5}">
                      <a16:colId xmlns:a16="http://schemas.microsoft.com/office/drawing/2014/main" val="20003"/>
                    </a:ext>
                  </a:extLst>
                </a:gridCol>
              </a:tblGrid>
              <a:tr h="370840">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proc_code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400" dirty="0"/>
                        <a:t>T4FR</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01"/>
        <p:cNvGrpSpPr/>
        <p:nvPr/>
      </p:nvGrpSpPr>
      <p:grpSpPr>
        <a:xfrm>
          <a:off x="0" y="0"/>
          <a:ext cx="0" cy="0"/>
          <a:chOff x="0" y="0"/>
          <a:chExt cx="0" cy="0"/>
        </a:xfrm>
      </p:grpSpPr>
      <p:sp>
        <p:nvSpPr>
          <p:cNvPr id="403" name="Google Shape;403;p41"/>
          <p:cNvSpPr txBox="1">
            <a:spLocks noGrp="1"/>
          </p:cNvSpPr>
          <p:nvPr>
            <p:ph type="title"/>
          </p:nvPr>
        </p:nvSpPr>
        <p:spPr>
          <a:xfrm>
            <a:off x="3929576" y="684400"/>
            <a:ext cx="527157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Boolean operators</a:t>
            </a:r>
            <a:endParaRPr dirty="0"/>
          </a:p>
        </p:txBody>
      </p:sp>
      <p:graphicFrame>
        <p:nvGraphicFramePr>
          <p:cNvPr id="404" name="Google Shape;404;p41"/>
          <p:cNvGraphicFramePr/>
          <p:nvPr>
            <p:extLst>
              <p:ext uri="{D42A27DB-BD31-4B8C-83A1-F6EECF244321}">
                <p14:modId xmlns:p14="http://schemas.microsoft.com/office/powerpoint/2010/main" val="2072931870"/>
              </p:ext>
            </p:extLst>
          </p:nvPr>
        </p:nvGraphicFramePr>
        <p:xfrm>
          <a:off x="3067050" y="2457274"/>
          <a:ext cx="5791200" cy="2895775"/>
        </p:xfrm>
        <a:graphic>
          <a:graphicData uri="http://schemas.openxmlformats.org/drawingml/2006/table">
            <a:tbl>
              <a:tblPr firstRow="1" bandRow="1">
                <a:noFill/>
                <a:tableStyleId>{809C1C93-8995-4D9E-87C8-A8817AF97DB9}</a:tableStyleId>
              </a:tblPr>
              <a:tblGrid>
                <a:gridCol w="2940602">
                  <a:extLst>
                    <a:ext uri="{9D8B030D-6E8A-4147-A177-3AD203B41FA5}">
                      <a16:colId xmlns:a16="http://schemas.microsoft.com/office/drawing/2014/main" val="20000"/>
                    </a:ext>
                  </a:extLst>
                </a:gridCol>
                <a:gridCol w="2850598">
                  <a:extLst>
                    <a:ext uri="{9D8B030D-6E8A-4147-A177-3AD203B41FA5}">
                      <a16:colId xmlns:a16="http://schemas.microsoft.com/office/drawing/2014/main" val="20001"/>
                    </a:ext>
                  </a:extLst>
                </a:gridCol>
              </a:tblGrid>
              <a:tr h="638113">
                <a:tc>
                  <a:txBody>
                    <a:bodyPr/>
                    <a:lstStyle/>
                    <a:p>
                      <a:pPr marL="12700" marR="0" lvl="0" indent="0" algn="ctr" rtl="0">
                        <a:lnSpc>
                          <a:spcPct val="100000"/>
                        </a:lnSpc>
                        <a:spcBef>
                          <a:spcPts val="0"/>
                        </a:spcBef>
                        <a:spcAft>
                          <a:spcPts val="0"/>
                        </a:spcAft>
                        <a:buNone/>
                      </a:pPr>
                      <a:r>
                        <a:rPr lang="en-US" sz="280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&amp;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and</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638113">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or</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638113">
                <a:tc>
                  <a:txBody>
                    <a:bodyPr/>
                    <a:lstStyle/>
                    <a:p>
                      <a:pPr marL="0" marR="0" lvl="0" indent="0" algn="ctr" rtl="0">
                        <a:lnSpc>
                          <a:spcPct val="100000"/>
                        </a:lnSpc>
                        <a:spcBef>
                          <a:spcPts val="0"/>
                        </a:spcBef>
                        <a:spcAft>
                          <a:spcPts val="0"/>
                        </a:spcAft>
                        <a:buNone/>
                      </a:pPr>
                      <a:r>
                        <a:rPr lang="en-US" sz="2800" u="none" strike="noStrike" cap="none" dirty="0">
                          <a:latin typeface="Courier New"/>
                          <a:ea typeface="Courier New"/>
                          <a:cs typeface="Courier New"/>
                          <a:sym typeface="Courier New"/>
                        </a:rPr>
                        <a:t>!</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a:latin typeface="Calibri"/>
                          <a:ea typeface="Calibri"/>
                          <a:cs typeface="Calibri"/>
                          <a:sym typeface="Calibri"/>
                        </a:rPr>
                        <a:t>not</a:t>
                      </a:r>
                      <a:endParaRPr sz="3200" u="none" strike="noStrike" cap="none">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981436">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a</a:t>
                      </a:r>
                      <a:r>
                        <a:rPr lang="en-US" sz="2800" u="none" strike="noStrike" cap="none" dirty="0">
                          <a:solidFill>
                            <a:srgbClr val="D6D6D6"/>
                          </a:solidFill>
                          <a:latin typeface="Courier New"/>
                          <a:ea typeface="Courier New"/>
                          <a:cs typeface="Courier New"/>
                          <a:sym typeface="Courier New"/>
                        </a:rPr>
                        <a:t> </a:t>
                      </a:r>
                      <a:r>
                        <a:rPr lang="en-US" sz="2800" u="none" strike="noStrike" cap="none" dirty="0">
                          <a:latin typeface="Courier New"/>
                          <a:ea typeface="Courier New"/>
                          <a:cs typeface="Courier New"/>
                          <a:sym typeface="Courier New"/>
                        </a:rPr>
                        <a:t>%in% </a:t>
                      </a:r>
                      <a:r>
                        <a:rPr lang="en-US" sz="2800" b="0" i="0" u="none" strike="noStrike" cap="none" dirty="0">
                          <a:solidFill>
                            <a:schemeClr val="bg1">
                              <a:lumMod val="50000"/>
                            </a:schemeClr>
                          </a:solidFill>
                          <a:latin typeface="Consolas" panose="020B0609020204030204" pitchFamily="49" charset="0"/>
                          <a:ea typeface="Courier New"/>
                          <a:cs typeface="Courier New"/>
                          <a:sym typeface="Courier New"/>
                        </a:rPr>
                        <a:t>c(a, b)</a:t>
                      </a:r>
                      <a:endParaRPr sz="2800" b="0" i="0" u="none" strike="noStrike" cap="none" dirty="0">
                        <a:solidFill>
                          <a:schemeClr val="bg1">
                            <a:lumMod val="50000"/>
                          </a:schemeClr>
                        </a:solidFill>
                        <a:latin typeface="Consolas" panose="020B0609020204030204" pitchFamily="49" charset="0"/>
                        <a:ea typeface="Courier New"/>
                        <a:cs typeface="Courier New"/>
                        <a:sym typeface="Courier New"/>
                      </a:endParaRPr>
                    </a:p>
                  </a:txBody>
                  <a:tcPr marL="0" marR="0" marT="7046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3200" u="none" strike="noStrike" cap="none" dirty="0">
                          <a:latin typeface="Calibri"/>
                          <a:ea typeface="Calibri"/>
                          <a:cs typeface="Calibri"/>
                          <a:sym typeface="Calibri"/>
                        </a:rPr>
                        <a:t>one of (in)</a:t>
                      </a:r>
                      <a:endParaRPr sz="3200" u="none" strike="noStrike" cap="none" dirty="0">
                        <a:latin typeface="Calibri"/>
                        <a:ea typeface="Calibri"/>
                        <a:cs typeface="Calibri"/>
                        <a:sym typeface="Calibri"/>
                      </a:endParaRPr>
                    </a:p>
                  </a:txBody>
                  <a:tcPr marL="0" marR="0" marT="46205"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bl>
          </a:graphicData>
        </a:graphic>
      </p:graphicFrame>
      <p:sp>
        <p:nvSpPr>
          <p:cNvPr id="405" name="Google Shape;405;p41"/>
          <p:cNvSpPr txBox="1"/>
          <p:nvPr/>
        </p:nvSpPr>
        <p:spPr>
          <a:xfrm>
            <a:off x="5214129" y="1846368"/>
            <a:ext cx="1732821" cy="472821"/>
          </a:xfrm>
          <a:prstGeom prst="rect">
            <a:avLst/>
          </a:prstGeom>
          <a:noFill/>
          <a:ln>
            <a:noFill/>
          </a:ln>
        </p:spPr>
        <p:txBody>
          <a:bodyPr spcFirstLastPara="1" wrap="square" lIns="0" tIns="6455" rIns="0" bIns="0" anchor="t" anchorCtr="0">
            <a:noAutofit/>
          </a:bodyPr>
          <a:lstStyle/>
          <a:p>
            <a:pPr marL="6803"/>
            <a:r>
              <a:rPr lang="en-US" sz="2652">
                <a:solidFill>
                  <a:srgbClr val="53585F"/>
                </a:solidFill>
                <a:latin typeface="Calibri"/>
                <a:ea typeface="Calibri"/>
                <a:cs typeface="Calibri"/>
                <a:sym typeface="Calibri"/>
              </a:rPr>
              <a:t>?base::Logic</a:t>
            </a:r>
            <a:endParaRPr sz="2652">
              <a:latin typeface="Calibri"/>
              <a:ea typeface="Calibri"/>
              <a:cs typeface="Calibri"/>
              <a:sym typeface="Calibri"/>
            </a:endParaRPr>
          </a:p>
        </p:txBody>
      </p:sp>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8233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3820887" y="614555"/>
            <a:ext cx="3773376" cy="777536"/>
          </a:xfrm>
        </p:spPr>
        <p:txBody>
          <a:bodyPr/>
          <a:lstStyle/>
          <a:p>
            <a:endParaRPr lang="en-US" dirty="0"/>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ectangle 3"/>
          <p:cNvSpPr/>
          <p:nvPr/>
        </p:nvSpPr>
        <p:spPr>
          <a:xfrm>
            <a:off x="3055915" y="4347053"/>
            <a:ext cx="3159694" cy="12666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arrange()</a:t>
            </a:r>
            <a:endParaRPr sz="8812" dirty="0"/>
          </a:p>
        </p:txBody>
      </p:sp>
    </p:spTree>
    <p:extLst>
      <p:ext uri="{BB962C8B-B14F-4D97-AF65-F5344CB8AC3E}">
        <p14:creationId xmlns:p14="http://schemas.microsoft.com/office/powerpoint/2010/main" val="143808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621470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51332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1068458208"/>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8476143"/>
              </p:ext>
            </p:extLst>
          </p:nvPr>
        </p:nvGraphicFramePr>
        <p:xfrm>
          <a:off x="6366076" y="3264396"/>
          <a:ext cx="5378884" cy="2621408"/>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63880">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a:effectLst/>
                          <a:latin typeface="+mj-lt"/>
                          <a:ea typeface="Calibri" panose="020F0502020204030204" pitchFamily="34" charset="0"/>
                          <a:cs typeface="Times New Roman" panose="02020603050405020304" pitchFamily="18" charset="0"/>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dirty="0">
                          <a:effectLst/>
                          <a:latin typeface="+mj-lt"/>
                          <a:ea typeface="Calibri" panose="020F0502020204030204" pitchFamily="34" charset="0"/>
                          <a:cs typeface="Times New Roman" panose="02020603050405020304" pitchFamily="18" charset="0"/>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54248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p:cNvGraphicFramePr>
            <a:graphicFrameLocks noGrp="1"/>
          </p:cNvGraphicFramePr>
          <p:nvPr>
            <p:extLst>
              <p:ext uri="{D42A27DB-BD31-4B8C-83A1-F6EECF244321}">
                <p14:modId xmlns:p14="http://schemas.microsoft.com/office/powerpoint/2010/main" val="1500212523"/>
              </p:ext>
            </p:extLst>
          </p:nvPr>
        </p:nvGraphicFramePr>
        <p:xfrm>
          <a:off x="6366076" y="3269948"/>
          <a:ext cx="5404016" cy="2621408"/>
        </p:xfrm>
        <a:graphic>
          <a:graphicData uri="http://schemas.openxmlformats.org/drawingml/2006/table">
            <a:tbl>
              <a:tblPr firstRow="1" bandRow="1"/>
              <a:tblGrid>
                <a:gridCol w="1253970">
                  <a:extLst>
                    <a:ext uri="{9D8B030D-6E8A-4147-A177-3AD203B41FA5}">
                      <a16:colId xmlns:a16="http://schemas.microsoft.com/office/drawing/2014/main" val="20000"/>
                    </a:ext>
                  </a:extLst>
                </a:gridCol>
                <a:gridCol w="1059904">
                  <a:extLst>
                    <a:ext uri="{9D8B030D-6E8A-4147-A177-3AD203B41FA5}">
                      <a16:colId xmlns:a16="http://schemas.microsoft.com/office/drawing/2014/main" val="20001"/>
                    </a:ext>
                  </a:extLst>
                </a:gridCol>
                <a:gridCol w="1799822">
                  <a:extLst>
                    <a:ext uri="{9D8B030D-6E8A-4147-A177-3AD203B41FA5}">
                      <a16:colId xmlns:a16="http://schemas.microsoft.com/office/drawing/2014/main" val="20002"/>
                    </a:ext>
                  </a:extLst>
                </a:gridCol>
                <a:gridCol w="129032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order_id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patient_id</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rPr>
                        <a:t>description</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i="0" u="none" strike="noStrike" cap="none" dirty="0" err="1">
                          <a:solidFill>
                            <a:schemeClr val="bg1"/>
                          </a:solidFill>
                          <a:effectLst/>
                          <a:latin typeface="+mj-lt"/>
                          <a:ea typeface="Calibri" panose="020F0502020204030204" pitchFamily="34" charset="0"/>
                          <a:cs typeface="Times New Roman" panose="02020603050405020304" pitchFamily="18" charset="0"/>
                          <a:sym typeface="Arial"/>
                        </a:rPr>
                        <a:t>result_time</a:t>
                      </a:r>
                      <a:endParaRPr lang="en-US" sz="1600" b="1" i="0" u="none" strike="noStrike" cap="none" dirty="0">
                        <a:solidFill>
                          <a:schemeClr val="bg1"/>
                        </a:solidFill>
                        <a:effectLst/>
                        <a:latin typeface="+mj-lt"/>
                        <a:ea typeface="Calibri" panose="020F0502020204030204" pitchFamily="34" charset="0"/>
                        <a:cs typeface="Times New Roman" panose="02020603050405020304" pitchFamily="18" charset="0"/>
                        <a:sym typeface="Arial"/>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63880">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40477</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THYROID STIMULATING HORMONE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19766</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PROTHROMBIN TIME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95B3D7"/>
                    </a:solidFill>
                  </a:tcPr>
                </a:tc>
                <a:extLst>
                  <a:ext uri="{0D108BD9-81ED-4DB2-BD59-A6C34878D82A}">
                    <a16:rowId xmlns:a16="http://schemas.microsoft.com/office/drawing/2014/main" val="10002"/>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97641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508061</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T4, FREE</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370840">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88444</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511388</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a:solidFill>
                            <a:schemeClr val="tx1"/>
                          </a:solidFill>
                          <a:effectLst/>
                          <a:latin typeface="+mj-lt"/>
                          <a:ea typeface="Calibri" panose="020F0502020204030204" pitchFamily="34" charset="0"/>
                          <a:cs typeface="Times New Roman" panose="02020603050405020304" pitchFamily="18" charset="0"/>
                          <a:sym typeface="Arial"/>
                        </a:rPr>
                        <a:t>BASIC METABOLIC PANEL</a:t>
                      </a: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tc>
                  <a:txBody>
                    <a:bodyPr/>
                    <a:lstStyle/>
                    <a:p>
                      <a:pPr marL="0" marR="0" algn="ctr">
                        <a:lnSpc>
                          <a:spcPct val="107000"/>
                        </a:lnSpc>
                        <a:spcBef>
                          <a:spcPts val="0"/>
                        </a:spcBef>
                        <a:spcAft>
                          <a:spcPts val="800"/>
                        </a:spcAft>
                      </a:pPr>
                      <a:r>
                        <a:rPr lang="en-US" sz="1400" b="0" i="0" u="none" strike="noStrike" cap="none" dirty="0">
                          <a:solidFill>
                            <a:schemeClr val="tx1"/>
                          </a:solidFill>
                          <a:effectLst/>
                          <a:latin typeface="+mj-lt"/>
                          <a:ea typeface="Calibri" panose="020F0502020204030204" pitchFamily="34" charset="0"/>
                          <a:cs typeface="Times New Roman" panose="02020603050405020304" pitchFamily="18" charset="0"/>
                          <a:sym typeface="Arial"/>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9778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749483" y="551701"/>
            <a:ext cx="265176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arrange()</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Order rows from smallest to largest values</a:t>
            </a:r>
            <a:endParaRPr sz="2652" dirty="0">
              <a:latin typeface="Calibri"/>
              <a:ea typeface="Calibri"/>
              <a:cs typeface="Calibri"/>
              <a:sym typeface="Calibri"/>
            </a:endParaRPr>
          </a:p>
        </p:txBody>
      </p:sp>
      <p:sp>
        <p:nvSpPr>
          <p:cNvPr id="13" name="Google Shape;131;p17"/>
          <p:cNvSpPr/>
          <p:nvPr/>
        </p:nvSpPr>
        <p:spPr>
          <a:xfrm>
            <a:off x="1758718" y="2201670"/>
            <a:ext cx="913236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756916" y="2313797"/>
            <a:ext cx="922560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patient_id</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result_time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1" name="Table 10"/>
          <p:cNvGraphicFramePr>
            <a:graphicFrameLocks noGrp="1"/>
          </p:cNvGraphicFramePr>
          <p:nvPr>
            <p:extLst>
              <p:ext uri="{D42A27DB-BD31-4B8C-83A1-F6EECF244321}">
                <p14:modId xmlns:p14="http://schemas.microsoft.com/office/powerpoint/2010/main" val="3260634840"/>
              </p:ext>
            </p:extLst>
          </p:nvPr>
        </p:nvGraphicFramePr>
        <p:xfrm>
          <a:off x="500951" y="3246160"/>
          <a:ext cx="5378884" cy="2671128"/>
        </p:xfrm>
        <a:graphic>
          <a:graphicData uri="http://schemas.openxmlformats.org/drawingml/2006/table">
            <a:tbl>
              <a:tblPr firstRow="1" bandRow="1">
                <a:tableStyleId>{71CB66AA-850D-4605-A19E-2ED404D436C7}</a:tableStyleId>
              </a:tblPr>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385751">
                <a:tc>
                  <a:txBody>
                    <a:bodyPr/>
                    <a:lstStyle/>
                    <a:p>
                      <a:pPr marL="0" lvl="0" indent="0" algn="ctr" rtl="0">
                        <a:spcBef>
                          <a:spcPts val="0"/>
                        </a:spcBef>
                        <a:spcAft>
                          <a:spcPts val="0"/>
                        </a:spcAft>
                        <a:buNone/>
                      </a:pPr>
                      <a:r>
                        <a:rPr lang="en-US" sz="1600" b="1" dirty="0" err="1">
                          <a:solidFill>
                            <a:schemeClr val="lt1"/>
                          </a:solidFill>
                        </a:rPr>
                        <a:t>order_id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patient_id</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a:solidFill>
                            <a:schemeClr val="lt1"/>
                          </a:solidFill>
                        </a:rPr>
                        <a:t>description</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1600" b="1" dirty="0" err="1">
                          <a:solidFill>
                            <a:schemeClr val="lt1"/>
                          </a:solidFill>
                        </a:rPr>
                        <a:t>result_time</a:t>
                      </a: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59229">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1"/>
                  </a:ext>
                </a:extLst>
              </a:tr>
              <a:tr h="559229">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2"/>
                  </a:ext>
                </a:extLst>
              </a:tr>
              <a:tr h="781168">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3"/>
                  </a:ext>
                </a:extLst>
              </a:tr>
              <a:tr h="385751">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4"/>
                  </a:ext>
                </a:extLst>
              </a:tr>
            </a:tbl>
          </a:graphicData>
        </a:graphic>
      </p:graphicFrame>
      <p:cxnSp>
        <p:nvCxnSpPr>
          <p:cNvPr id="12" name="Straight Arrow Connector 11"/>
          <p:cNvCxnSpPr/>
          <p:nvPr/>
        </p:nvCxnSpPr>
        <p:spPr>
          <a:xfrm>
            <a:off x="5879835"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38505516"/>
              </p:ext>
            </p:extLst>
          </p:nvPr>
        </p:nvGraphicFramePr>
        <p:xfrm>
          <a:off x="6366076" y="3264396"/>
          <a:ext cx="5378884" cy="2594144"/>
        </p:xfrm>
        <a:graphic>
          <a:graphicData uri="http://schemas.openxmlformats.org/drawingml/2006/table">
            <a:tbl>
              <a:tblPr firstRow="1" bandRow="1"/>
              <a:tblGrid>
                <a:gridCol w="1111684">
                  <a:extLst>
                    <a:ext uri="{9D8B030D-6E8A-4147-A177-3AD203B41FA5}">
                      <a16:colId xmlns:a16="http://schemas.microsoft.com/office/drawing/2014/main" val="20000"/>
                    </a:ext>
                  </a:extLst>
                </a:gridCol>
                <a:gridCol w="1191429">
                  <a:extLst>
                    <a:ext uri="{9D8B030D-6E8A-4147-A177-3AD203B41FA5}">
                      <a16:colId xmlns:a16="http://schemas.microsoft.com/office/drawing/2014/main" val="20001"/>
                    </a:ext>
                  </a:extLst>
                </a:gridCol>
                <a:gridCol w="1795611">
                  <a:extLst>
                    <a:ext uri="{9D8B030D-6E8A-4147-A177-3AD203B41FA5}">
                      <a16:colId xmlns:a16="http://schemas.microsoft.com/office/drawing/2014/main" val="20002"/>
                    </a:ext>
                  </a:extLst>
                </a:gridCol>
                <a:gridCol w="1280160">
                  <a:extLst>
                    <a:ext uri="{9D8B030D-6E8A-4147-A177-3AD203B41FA5}">
                      <a16:colId xmlns:a16="http://schemas.microsoft.com/office/drawing/2014/main" val="20003"/>
                    </a:ext>
                  </a:extLst>
                </a:gridCol>
              </a:tblGrid>
              <a:tr h="370840">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order_id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patient_id</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a:solidFill>
                            <a:schemeClr val="bg1"/>
                          </a:solidFill>
                          <a:effectLst/>
                          <a:latin typeface="+mj-lt"/>
                          <a:ea typeface="Calibri" panose="020F0502020204030204" pitchFamily="34" charset="0"/>
                          <a:cs typeface="Times New Roman" panose="02020603050405020304" pitchFamily="18" charset="0"/>
                        </a:rPr>
                        <a:t>description</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tc>
                  <a:txBody>
                    <a:bodyPr/>
                    <a:lstStyle/>
                    <a:p>
                      <a:pPr marL="0" marR="0" algn="ctr">
                        <a:lnSpc>
                          <a:spcPct val="107000"/>
                        </a:lnSpc>
                        <a:spcBef>
                          <a:spcPts val="0"/>
                        </a:spcBef>
                        <a:spcAft>
                          <a:spcPts val="800"/>
                        </a:spcAft>
                      </a:pPr>
                      <a:r>
                        <a:rPr lang="en-US" sz="1600" b="1" dirty="0" err="1">
                          <a:solidFill>
                            <a:schemeClr val="bg1"/>
                          </a:solidFill>
                          <a:effectLst/>
                          <a:latin typeface="+mj-lt"/>
                          <a:ea typeface="Calibri" panose="020F0502020204030204" pitchFamily="34" charset="0"/>
                          <a:cs typeface="Times New Roman" panose="02020603050405020304" pitchFamily="18" charset="0"/>
                        </a:rPr>
                        <a:t>result_time</a:t>
                      </a:r>
                      <a:endParaRPr lang="en-US" sz="1600" dirty="0">
                        <a:solidFill>
                          <a:schemeClr val="bg1"/>
                        </a:solidFill>
                        <a:effectLst/>
                        <a:latin typeface="+mj-lt"/>
                        <a:ea typeface="Calibri" panose="020F0502020204030204" pitchFamily="34" charset="0"/>
                        <a:cs typeface="Times New Roman" panose="02020603050405020304" pitchFamily="18" charset="0"/>
                      </a:endParaRPr>
                    </a:p>
                  </a:txBody>
                  <a:tcPr marL="48895" marR="48895" marT="55245" marB="5524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400" dirty="0"/>
                        <a:t>97641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marL="0" lvl="0" indent="0" algn="ctr" rtl="0">
                        <a:spcBef>
                          <a:spcPts val="0"/>
                        </a:spcBef>
                        <a:spcAft>
                          <a:spcPts val="0"/>
                        </a:spcAft>
                        <a:buNone/>
                      </a:pPr>
                      <a:r>
                        <a:rPr lang="en-US" sz="1400" dirty="0"/>
                        <a:t>T4, FREE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tc>
                  <a:txBody>
                    <a:bodyPr/>
                    <a:lstStyle/>
                    <a:p>
                      <a:pPr algn="ctr"/>
                      <a:r>
                        <a:rPr lang="en-US" sz="1400" dirty="0">
                          <a:effectLst/>
                        </a:rPr>
                        <a:t>2017-09-04</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1400" dirty="0"/>
                        <a:t>40477</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508061</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marL="0" lvl="0" indent="0" algn="ctr" rtl="0">
                        <a:spcBef>
                          <a:spcPts val="0"/>
                        </a:spcBef>
                        <a:spcAft>
                          <a:spcPts val="0"/>
                        </a:spcAft>
                        <a:buNone/>
                      </a:pPr>
                      <a:r>
                        <a:rPr lang="en-US" sz="1400" dirty="0"/>
                        <a:t>THYROID STIMULATING HORMONE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tc>
                  <a:txBody>
                    <a:bodyPr/>
                    <a:lstStyle/>
                    <a:p>
                      <a:pPr algn="ctr"/>
                      <a:r>
                        <a:rPr lang="en-US" sz="1400" dirty="0">
                          <a:effectLst/>
                        </a:rPr>
                        <a:t>2017-09-28</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0002"/>
                  </a:ext>
                </a:extLst>
              </a:tr>
              <a:tr h="370840">
                <a:tc>
                  <a:txBody>
                    <a:bodyPr/>
                    <a:lstStyle/>
                    <a:p>
                      <a:pPr marL="0" lvl="0" indent="0" algn="ctr" rtl="0">
                        <a:spcBef>
                          <a:spcPts val="0"/>
                        </a:spcBef>
                        <a:spcAft>
                          <a:spcPts val="0"/>
                        </a:spcAft>
                        <a:buNone/>
                      </a:pPr>
                      <a:r>
                        <a:rPr lang="en-US" sz="1400" dirty="0"/>
                        <a:t>88444</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marL="0" lvl="0" indent="0" algn="ctr" rtl="0">
                        <a:spcBef>
                          <a:spcPts val="0"/>
                        </a:spcBef>
                        <a:spcAft>
                          <a:spcPts val="0"/>
                        </a:spcAft>
                        <a:buNone/>
                      </a:pPr>
                      <a:r>
                        <a:rPr lang="en-US" sz="1400" dirty="0"/>
                        <a:t>BASIC METABOLIC PANEL</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effectLst/>
                        </a:rPr>
                        <a:t>2017-09-01</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3"/>
                  </a:ext>
                </a:extLst>
              </a:tr>
              <a:tr h="563880">
                <a:tc>
                  <a:txBody>
                    <a:bodyPr/>
                    <a:lstStyle/>
                    <a:p>
                      <a:pPr marL="0" lvl="0" indent="0" algn="ctr" rtl="0">
                        <a:spcBef>
                          <a:spcPts val="0"/>
                        </a:spcBef>
                        <a:spcAft>
                          <a:spcPts val="0"/>
                        </a:spcAft>
                        <a:buNone/>
                      </a:pPr>
                      <a:r>
                        <a:rPr lang="en-US" sz="1400" dirty="0"/>
                        <a:t>19766</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511388</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marL="0" lvl="0" indent="0" algn="ctr" rtl="0">
                        <a:spcBef>
                          <a:spcPts val="0"/>
                        </a:spcBef>
                        <a:spcAft>
                          <a:spcPts val="0"/>
                        </a:spcAft>
                        <a:buNone/>
                      </a:pPr>
                      <a:r>
                        <a:rPr lang="en-US" sz="1400" dirty="0"/>
                        <a:t>PROTHROMBIN TIME</a:t>
                      </a:r>
                      <a:endParaRPr sz="1400" dirty="0"/>
                    </a:p>
                  </a:txBody>
                  <a:tcPr marL="48978" marR="48978" marT="55446" marB="55446"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tc>
                  <a:txBody>
                    <a:bodyPr/>
                    <a:lstStyle/>
                    <a:p>
                      <a:pPr algn="ctr"/>
                      <a:r>
                        <a:rPr lang="en-US" sz="1400" dirty="0">
                          <a:effectLst/>
                        </a:rPr>
                        <a:t>2017-09-20</a:t>
                      </a:r>
                    </a:p>
                  </a:txBody>
                  <a:tcPr marL="45720" marR="45720" marT="15240" marB="1524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7590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4601826" y="2484211"/>
            <a:ext cx="2988346" cy="1539482"/>
          </a:xfrm>
          <a:prstGeom prst="rect">
            <a:avLst/>
          </a:prstGeom>
          <a:noFill/>
          <a:ln>
            <a:noFill/>
          </a:ln>
        </p:spPr>
        <p:txBody>
          <a:bodyPr spcFirstLastPara="1" wrap="square" lIns="0" tIns="9522" rIns="0" bIns="0" anchor="t" anchorCtr="0">
            <a:noAutofit/>
          </a:bodyPr>
          <a:lstStyle/>
          <a:p>
            <a:pPr marL="6803"/>
            <a:r>
              <a:rPr lang="en-US" sz="11500" dirty="0">
                <a:solidFill>
                  <a:srgbClr val="F0F0F0"/>
                </a:solidFill>
              </a:rPr>
              <a:t>%&gt;%</a:t>
            </a:r>
            <a:endParaRPr sz="11500" dirty="0"/>
          </a:p>
        </p:txBody>
      </p:sp>
    </p:spTree>
    <p:extLst>
      <p:ext uri="{BB962C8B-B14F-4D97-AF65-F5344CB8AC3E}">
        <p14:creationId xmlns:p14="http://schemas.microsoft.com/office/powerpoint/2010/main" val="1868979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8337539" cy="584775"/>
          </a:xfrm>
          <a:prstGeom prst="rect">
            <a:avLst/>
          </a:prstGeom>
          <a:noFill/>
        </p:spPr>
        <p:txBody>
          <a:bodyPr wrap="none" rtlCol="0">
            <a:spAutoFit/>
          </a:bodyPr>
          <a:lstStyle/>
          <a:p>
            <a:r>
              <a:rPr lang="en-US" sz="3200" dirty="0"/>
              <a:t>Who is ordering the wrong kind of vitamin D?</a:t>
            </a:r>
          </a:p>
        </p:txBody>
      </p:sp>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filter(orders,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VITD,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arrange(VITD, department)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orders to 1, 25 Vitamin D</a:t>
            </a:r>
          </a:p>
          <a:p>
            <a:r>
              <a:rPr lang="en-US" sz="3200" dirty="0">
                <a:latin typeface="Calibri" panose="020F0502020204030204" pitchFamily="34" charset="0"/>
              </a:rPr>
              <a:t>2. Select the relevant columns that contain ordering information</a:t>
            </a:r>
          </a:p>
          <a:p>
            <a:r>
              <a:rPr lang="en-US" sz="3200" dirty="0">
                <a:latin typeface="Calibri" panose="020F0502020204030204" pitchFamily="34" charset="0"/>
              </a:rPr>
              <a:t>3. Arrange those columns by department</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529628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0667" y="351797"/>
            <a:ext cx="6070174"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7869462"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patient_id</a:t>
            </a:r>
            <a:r>
              <a:rPr lang="en-US" sz="3200" dirty="0">
                <a:solidFill>
                  <a:schemeClr val="accent3">
                    <a:lumMod val="75000"/>
                  </a:schemeClr>
                </a:solidFill>
                <a:latin typeface="Consolas" panose="020B0609020204030204" pitchFamily="49" charset="0"/>
                <a:ea typeface="Courier New"/>
                <a:cs typeface="Courier New"/>
                <a:sym typeface="Courier New"/>
              </a:rPr>
              <a:t> == 508061</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1030341" y="3163612"/>
            <a:ext cx="1540806" cy="584775"/>
          </a:xfrm>
          <a:prstGeom prst="rect">
            <a:avLst/>
          </a:prstGeom>
        </p:spPr>
        <p:txBody>
          <a:bodyPr wrap="none">
            <a:spAutoFit/>
          </a:bodyPr>
          <a:lstStyle/>
          <a:p>
            <a:r>
              <a:rPr lang="en-US" sz="3200" dirty="0">
                <a:solidFill>
                  <a:srgbClr val="0365C0"/>
                </a:solidFill>
                <a:latin typeface="Consolas" panose="020B0609020204030204" pitchFamily="49" charset="0"/>
                <a:ea typeface="Courier New"/>
                <a:cs typeface="Courier New"/>
                <a:sym typeface="Courier New"/>
              </a:rPr>
              <a:t>orders</a:t>
            </a:r>
            <a:endParaRPr lang="en-US" sz="3200" dirty="0"/>
          </a:p>
        </p:txBody>
      </p:sp>
      <p:sp>
        <p:nvSpPr>
          <p:cNvPr id="6" name="Rectangle 5"/>
          <p:cNvSpPr/>
          <p:nvPr/>
        </p:nvSpPr>
        <p:spPr>
          <a:xfrm>
            <a:off x="1030341" y="4133933"/>
            <a:ext cx="13288901" cy="584775"/>
          </a:xfrm>
          <a:prstGeom prst="rect">
            <a:avLst/>
          </a:prstGeom>
        </p:spPr>
        <p:txBody>
          <a:bodyPr wrap="square">
            <a:spAutoFit/>
          </a:bodyPr>
          <a:lstStyle/>
          <a:p>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32150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filter(orders, </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999580"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orders %&gt;% filter(</a:t>
            </a:r>
            <a:r>
              <a:rPr lang="en-US" sz="3200" dirty="0" err="1">
                <a:latin typeface="Consolas" panose="020B0609020204030204" pitchFamily="49" charset="0"/>
                <a:ea typeface="Courier New"/>
                <a:cs typeface="Courier New"/>
                <a:sym typeface="Courier New"/>
              </a:rPr>
              <a:t>patient_id</a:t>
            </a:r>
            <a:r>
              <a:rPr lang="en-US" sz="3200" dirty="0">
                <a:latin typeface="Consolas" panose="020B0609020204030204" pitchFamily="49" charset="0"/>
                <a:ea typeface="Courier New"/>
                <a:cs typeface="Courier New"/>
                <a:sym typeface="Courier New"/>
              </a:rPr>
              <a:t> == 508061)</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2895164" y="3170682"/>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457073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154984"/>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125VITD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orders,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002406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4892145"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1564781"/>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2462213"/>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VITD &lt;- orders %&gt;%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r>
              <a:rPr lang="fr-FR" sz="2200" dirty="0">
                <a:solidFill>
                  <a:srgbClr val="164F86"/>
                </a:solidFill>
                <a:latin typeface="Consolas" panose="020B0609020204030204" pitchFamily="49" charset="0"/>
                <a:ea typeface="Courier New"/>
                <a:cs typeface="Consolas" panose="020B0609020204030204" pitchFamily="49" charset="0"/>
                <a:sym typeface="Courier New"/>
              </a:rPr>
              <a:t>description == "1,25 DIHYDROXY VITAMIN D")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%&gt;%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department</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ordering_route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%&gt;%</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arrange(</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pref_list_type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0780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074" y="625065"/>
            <a:ext cx="5160578" cy="777536"/>
          </a:xfrm>
        </p:spPr>
        <p:txBody>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Tree>
    <p:extLst>
      <p:ext uri="{BB962C8B-B14F-4D97-AF65-F5344CB8AC3E}">
        <p14:creationId xmlns:p14="http://schemas.microsoft.com/office/powerpoint/2010/main" val="240889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3</a:t>
            </a:r>
          </a:p>
        </p:txBody>
      </p:sp>
      <p:sp>
        <p:nvSpPr>
          <p:cNvPr id="7"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r>
              <a:rPr lang="en-US" sz="3200" dirty="0">
                <a:solidFill>
                  <a:srgbClr val="005493"/>
                </a:solidFill>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r>
              <a:rPr lang="en-US" sz="2800" dirty="0">
                <a:solidFill>
                  <a:srgbClr val="005493"/>
                </a:solidFill>
                <a:latin typeface="Calibri"/>
                <a:ea typeface="Calibri"/>
                <a:cs typeface="Calibri"/>
                <a:sym typeface="Calibri"/>
              </a:rPr>
              <a:t>- Filters to orders coming from the "BEHAVIORAL HEALTH CLINIC"</a:t>
            </a:r>
          </a:p>
          <a:p>
            <a:pPr marL="6803" marR="2721"/>
            <a:r>
              <a:rPr lang="en-US" sz="2800" dirty="0">
                <a:solidFill>
                  <a:srgbClr val="005493"/>
                </a:solidFill>
                <a:latin typeface="Calibri"/>
                <a:ea typeface="Calibri"/>
                <a:cs typeface="Calibri"/>
                <a:sym typeface="Calibri"/>
              </a:rPr>
              <a:t>- Selects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pref_list_type</a:t>
            </a:r>
            <a:r>
              <a:rPr lang="en-US" sz="2800" b="1" dirty="0">
                <a:solidFill>
                  <a:srgbClr val="005493"/>
                </a:solidFill>
                <a:latin typeface="Calibri"/>
                <a:ea typeface="Calibri"/>
                <a:cs typeface="Calibri"/>
                <a:sym typeface="Calibri"/>
              </a:rPr>
              <a:t> </a:t>
            </a:r>
          </a:p>
          <a:p>
            <a:pPr marL="6803" marR="2721"/>
            <a:r>
              <a:rPr lang="en-US" sz="2800" dirty="0">
                <a:solidFill>
                  <a:srgbClr val="005493"/>
                </a:solidFill>
                <a:latin typeface="Calibri"/>
                <a:ea typeface="Calibri"/>
                <a:cs typeface="Calibri"/>
                <a:sym typeface="Calibri"/>
              </a:rPr>
              <a:t>- Arrange the dataset by the </a:t>
            </a:r>
            <a:r>
              <a:rPr lang="en-US" sz="2800" b="1" dirty="0">
                <a:solidFill>
                  <a:srgbClr val="005493"/>
                </a:solidFill>
                <a:latin typeface="Calibri"/>
                <a:ea typeface="Calibri"/>
                <a:cs typeface="Calibri"/>
                <a:sym typeface="Calibri"/>
              </a:rPr>
              <a:t>description</a:t>
            </a:r>
            <a:r>
              <a:rPr lang="en-US" sz="2800" dirty="0">
                <a:solidFill>
                  <a:srgbClr val="005493"/>
                </a:solidFill>
                <a:latin typeface="Calibri"/>
                <a:ea typeface="Calibri"/>
                <a:cs typeface="Calibri"/>
                <a:sym typeface="Calibri"/>
              </a:rPr>
              <a:t> and </a:t>
            </a:r>
            <a:r>
              <a:rPr lang="en-US" sz="2800" b="1" dirty="0" err="1">
                <a:solidFill>
                  <a:srgbClr val="005493"/>
                </a:solidFill>
                <a:latin typeface="Calibri"/>
                <a:ea typeface="Calibri"/>
                <a:cs typeface="Calibri"/>
                <a:sym typeface="Calibri"/>
              </a:rPr>
              <a:t>ordering_route</a:t>
            </a:r>
            <a:r>
              <a:rPr lang="en-US" sz="2800" dirty="0">
                <a:solidFill>
                  <a:srgbClr val="005493"/>
                </a:solidFill>
                <a:latin typeface="Calibri"/>
                <a:ea typeface="Calibri"/>
                <a:cs typeface="Calibri"/>
                <a:sym typeface="Calibri"/>
              </a:rPr>
              <a:t> columns</a:t>
            </a: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a:p>
            <a:pPr marL="6803" marR="2721"/>
            <a:endParaRPr lang="en-US" sz="2400" dirty="0">
              <a:solidFill>
                <a:srgbClr val="005493"/>
              </a:solidFill>
              <a:latin typeface="Consolas" panose="020B0609020204030204" pitchFamily="49" charset="0"/>
              <a:ea typeface="Calibri"/>
              <a:cs typeface="Consolas" panose="020B0609020204030204" pitchFamily="49" charset="0"/>
              <a:sym typeface="Calibri"/>
            </a:endParaRPr>
          </a:p>
        </p:txBody>
      </p:sp>
      <p:sp>
        <p:nvSpPr>
          <p:cNvPr id="8" name="TextBox 7"/>
          <p:cNvSpPr txBox="1"/>
          <p:nvPr/>
        </p:nvSpPr>
        <p:spPr>
          <a:xfrm>
            <a:off x="977462" y="4487917"/>
            <a:ext cx="8292662" cy="2508379"/>
          </a:xfrm>
          <a:prstGeom prst="rect">
            <a:avLst/>
          </a:prstGeom>
          <a:noFill/>
        </p:spPr>
        <p:txBody>
          <a:bodyPr wrap="square" rtlCol="0">
            <a:spAutoFit/>
          </a:bodyPr>
          <a:lstStyle/>
          <a:p>
            <a:pPr>
              <a:spcAft>
                <a:spcPts val="600"/>
              </a:spcAft>
            </a:pPr>
            <a:r>
              <a:rPr lang="en-US" sz="2800" dirty="0">
                <a:solidFill>
                  <a:srgbClr val="005493"/>
                </a:solidFill>
                <a:latin typeface="Calibri"/>
                <a:ea typeface="Calibri"/>
                <a:cs typeface="Calibri"/>
                <a:sym typeface="Calibri"/>
              </a:rPr>
              <a:t>Using &lt;-, assign the result to a new variable.</a:t>
            </a:r>
          </a:p>
          <a:p>
            <a:pPr>
              <a:spcAft>
                <a:spcPts val="600"/>
              </a:spcAft>
            </a:pPr>
            <a:r>
              <a:rPr lang="en-US" sz="2800" dirty="0">
                <a:solidFill>
                  <a:srgbClr val="005493"/>
                </a:solidFill>
                <a:latin typeface="Calibri"/>
                <a:ea typeface="Calibri"/>
                <a:cs typeface="Calibri"/>
                <a:sym typeface="Calibri"/>
              </a:rPr>
              <a:t>- CHALLENGE- Use your mouse to select the name of the new data frame from the list of data sets in the upper-right pane of </a:t>
            </a:r>
            <a:r>
              <a:rPr lang="en-US" sz="2800" dirty="0" err="1">
                <a:solidFill>
                  <a:srgbClr val="005493"/>
                </a:solidFill>
                <a:latin typeface="Calibri"/>
                <a:ea typeface="Calibri"/>
                <a:cs typeface="Calibri"/>
                <a:sym typeface="Calibri"/>
              </a:rPr>
              <a:t>Rstudio</a:t>
            </a:r>
            <a:r>
              <a:rPr lang="en-US" sz="2800" dirty="0">
                <a:solidFill>
                  <a:srgbClr val="005493"/>
                </a:solidFill>
                <a:latin typeface="Calibri"/>
                <a:ea typeface="Calibri"/>
                <a:cs typeface="Calibri"/>
                <a:sym typeface="Calibri"/>
              </a:rPr>
              <a:t>. Do you notice any ordering patterns?</a:t>
            </a:r>
          </a:p>
          <a:p>
            <a:endParaRPr lang="en-US" sz="700" dirty="0"/>
          </a:p>
        </p:txBody>
      </p:sp>
    </p:spTree>
    <p:extLst>
      <p:ext uri="{BB962C8B-B14F-4D97-AF65-F5344CB8AC3E}">
        <p14:creationId xmlns:p14="http://schemas.microsoft.com/office/powerpoint/2010/main" val="1094096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extLst>
              <p:ext uri="{D42A27DB-BD31-4B8C-83A1-F6EECF244321}">
                <p14:modId xmlns:p14="http://schemas.microsoft.com/office/powerpoint/2010/main" val="3900311438"/>
              </p:ext>
            </p:extLst>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extLst>
              <p:ext uri="{D42A27DB-BD31-4B8C-83A1-F6EECF244321}">
                <p14:modId xmlns:p14="http://schemas.microsoft.com/office/powerpoint/2010/main" val="3074198044"/>
              </p:ext>
            </p:extLst>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extLst>
              <p:ext uri="{D42A27DB-BD31-4B8C-83A1-F6EECF244321}">
                <p14:modId xmlns:p14="http://schemas.microsoft.com/office/powerpoint/2010/main" val="397847915"/>
              </p:ext>
            </p:extLst>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extLst>
              <p:ext uri="{D42A27DB-BD31-4B8C-83A1-F6EECF244321}">
                <p14:modId xmlns:p14="http://schemas.microsoft.com/office/powerpoint/2010/main" val="772127057"/>
              </p:ext>
            </p:extLst>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extLst>
              <p:ext uri="{D42A27DB-BD31-4B8C-83A1-F6EECF244321}">
                <p14:modId xmlns:p14="http://schemas.microsoft.com/office/powerpoint/2010/main" val="2559618651"/>
              </p:ext>
            </p:extLst>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511783731"/>
              </p:ext>
            </p:extLst>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3589539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Deriving Data</a:t>
            </a:r>
          </a:p>
        </p:txBody>
      </p:sp>
    </p:spTree>
    <p:extLst>
      <p:ext uri="{BB962C8B-B14F-4D97-AF65-F5344CB8AC3E}">
        <p14:creationId xmlns:p14="http://schemas.microsoft.com/office/powerpoint/2010/main" val="3110333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are the top 3 tests ordered on weekends?</a:t>
            </a:r>
            <a:endParaRPr sz="6000" dirty="0">
              <a:latin typeface="Arial"/>
              <a:ea typeface="Arial"/>
              <a:cs typeface="Arial"/>
              <a:sym typeface="Arial"/>
            </a:endParaRPr>
          </a:p>
        </p:txBody>
      </p:sp>
    </p:spTree>
    <p:extLst>
      <p:ext uri="{BB962C8B-B14F-4D97-AF65-F5344CB8AC3E}">
        <p14:creationId xmlns:p14="http://schemas.microsoft.com/office/powerpoint/2010/main" val="3698535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Day of the week for each order</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Count of each test one weekend</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Ranking of tests by count </a:t>
            </a:r>
          </a:p>
        </p:txBody>
      </p:sp>
    </p:spTree>
    <p:extLst>
      <p:ext uri="{BB962C8B-B14F-4D97-AF65-F5344CB8AC3E}">
        <p14:creationId xmlns:p14="http://schemas.microsoft.com/office/powerpoint/2010/main" val="1208223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53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Tree>
    <p:extLst>
      <p:ext uri="{BB962C8B-B14F-4D97-AF65-F5344CB8AC3E}">
        <p14:creationId xmlns:p14="http://schemas.microsoft.com/office/powerpoint/2010/main" val="3102968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681714" y="2672531"/>
            <a:ext cx="6454811" cy="1760404"/>
          </a:xfrm>
          <a:prstGeom prst="rect">
            <a:avLst/>
          </a:prstGeom>
        </p:spPr>
      </p:pic>
    </p:spTree>
    <p:extLst>
      <p:ext uri="{BB962C8B-B14F-4D97-AF65-F5344CB8AC3E}">
        <p14:creationId xmlns:p14="http://schemas.microsoft.com/office/powerpoint/2010/main" val="3109632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dirty="0">
                <a:solidFill>
                  <a:srgbClr val="000000"/>
                </a:solidFill>
              </a:rPr>
              <a:t>Transform Data with</a:t>
            </a:r>
            <a:endParaRPr sz="6616"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1758718" y="1673939"/>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7410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animBg="1"/>
      <p:bldP spid="22"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columns</a:t>
            </a:r>
            <a:endParaRPr sz="3200" dirty="0">
              <a:latin typeface="Calibri"/>
              <a:ea typeface="Calibri"/>
              <a:cs typeface="Calibri"/>
              <a:sym typeface="Calibri"/>
            </a:endParaRPr>
          </a:p>
        </p:txBody>
      </p:sp>
      <p:sp>
        <p:nvSpPr>
          <p:cNvPr id="14" name="Rectangle 13"/>
          <p:cNvSpPr/>
          <p:nvPr/>
        </p:nvSpPr>
        <p:spPr>
          <a:xfrm>
            <a:off x="1665476" y="2313797"/>
            <a:ext cx="10085090" cy="1200329"/>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coded_order_id</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/2</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Table 8"/>
          <p:cNvGraphicFramePr>
            <a:graphicFrameLocks noGrp="1"/>
          </p:cNvGraphicFramePr>
          <p:nvPr/>
        </p:nvGraphicFramePr>
        <p:xfrm>
          <a:off x="94593"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graphicFrame>
        <p:nvGraphicFramePr>
          <p:cNvPr id="11" name="Table 10"/>
          <p:cNvGraphicFramePr>
            <a:graphicFrameLocks noGrp="1"/>
          </p:cNvGraphicFramePr>
          <p:nvPr/>
        </p:nvGraphicFramePr>
        <p:xfrm>
          <a:off x="8617881" y="4008765"/>
          <a:ext cx="2450487" cy="2287415"/>
        </p:xfrm>
        <a:graphic>
          <a:graphicData uri="http://schemas.openxmlformats.org/drawingml/2006/table">
            <a:tbl>
              <a:tblPr firstRow="1" bandRow="1">
                <a:tableStyleId>{71CB66AA-850D-4605-A19E-2ED404D436C7}</a:tableStyleId>
              </a:tblPr>
              <a:tblGrid>
                <a:gridCol w="2450487">
                  <a:extLst>
                    <a:ext uri="{9D8B030D-6E8A-4147-A177-3AD203B41FA5}">
                      <a16:colId xmlns:a16="http://schemas.microsoft.com/office/drawing/2014/main" val="20000"/>
                    </a:ext>
                  </a:extLst>
                </a:gridCol>
              </a:tblGrid>
              <a:tr h="370840">
                <a:tc>
                  <a:txBody>
                    <a:bodyPr/>
                    <a:lstStyle/>
                    <a:p>
                      <a:pPr marL="0" lvl="0" indent="0" algn="ctr" rtl="0">
                        <a:spcBef>
                          <a:spcPts val="0"/>
                        </a:spcBef>
                        <a:spcAft>
                          <a:spcPts val="0"/>
                        </a:spcAft>
                        <a:buNone/>
                      </a:pPr>
                      <a:r>
                        <a:rPr lang="en-US" sz="2400" b="1" dirty="0" err="1">
                          <a:solidFill>
                            <a:schemeClr val="lt1"/>
                          </a:solidFill>
                        </a:rPr>
                        <a:t>coded_order_id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9883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44222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20238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48820</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4"/>
                  </a:ext>
                </a:extLst>
              </a:tr>
            </a:tbl>
          </a:graphicData>
        </a:graphic>
      </p:graphicFrame>
      <p:sp>
        <p:nvSpPr>
          <p:cNvPr id="12" name="Google Shape;387;p40"/>
          <p:cNvSpPr/>
          <p:nvPr/>
        </p:nvSpPr>
        <p:spPr>
          <a:xfrm>
            <a:off x="4059449" y="5036512"/>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10" name="Table 9"/>
          <p:cNvGraphicFramePr>
            <a:graphicFrameLocks noGrp="1"/>
          </p:cNvGraphicFramePr>
          <p:nvPr/>
        </p:nvGraphicFramePr>
        <p:xfrm>
          <a:off x="4697072" y="4012989"/>
          <a:ext cx="3736808" cy="2287415"/>
        </p:xfrm>
        <a:graphic>
          <a:graphicData uri="http://schemas.openxmlformats.org/drawingml/2006/table">
            <a:tbl>
              <a:tblPr firstRow="1" bandRow="1">
                <a:tableStyleId>{71CB66AA-850D-4605-A19E-2ED404D436C7}</a:tableStyleId>
              </a:tblPr>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order_id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patient_id</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19766</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88444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511388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40477</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97641</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508061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3" name="Oval 2"/>
          <p:cNvSpPr/>
          <p:nvPr/>
        </p:nvSpPr>
        <p:spPr>
          <a:xfrm>
            <a:off x="8471400" y="500222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471400" y="531083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471400" y="5619442"/>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ular Callout 2"/>
          <p:cNvSpPr/>
          <p:nvPr/>
        </p:nvSpPr>
        <p:spPr>
          <a:xfrm rot="10800000" flipH="1">
            <a:off x="8059777" y="955711"/>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3811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5" name="Google Shape;350;p37"/>
          <p:cNvSpPr txBox="1">
            <a:spLocks/>
          </p:cNvSpPr>
          <p:nvPr/>
        </p:nvSpPr>
        <p:spPr>
          <a:xfrm>
            <a:off x="4236720" y="614555"/>
            <a:ext cx="3992879"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rPr>
              <a:t>Your Turn 4</a:t>
            </a:r>
          </a:p>
        </p:txBody>
      </p:sp>
      <p:sp>
        <p:nvSpPr>
          <p:cNvPr id="9" name="Google Shape;351;p37"/>
          <p:cNvSpPr txBox="1"/>
          <p:nvPr/>
        </p:nvSpPr>
        <p:spPr>
          <a:xfrm>
            <a:off x="977462" y="1890818"/>
            <a:ext cx="11014168" cy="2250258"/>
          </a:xfrm>
          <a:prstGeom prst="rect">
            <a:avLst/>
          </a:prstGeom>
          <a:noFill/>
          <a:ln>
            <a:noFill/>
          </a:ln>
        </p:spPr>
        <p:txBody>
          <a:bodyPr spcFirstLastPara="1" wrap="square" lIns="0" tIns="6804" rIns="0" bIns="0" anchor="t" anchorCtr="0">
            <a:noAutofit/>
          </a:bodyPr>
          <a:lstStyle/>
          <a:p>
            <a:pPr marL="6803" marR="2721">
              <a:spcAft>
                <a:spcPts val="600"/>
              </a:spcAft>
            </a:pPr>
            <a:r>
              <a:rPr lang="en-US" sz="4000" dirty="0">
                <a:solidFill>
                  <a:srgbClr val="005493"/>
                </a:solidFill>
                <a:latin typeface="Calibri" panose="020F0502020204030204" pitchFamily="34" charset="0"/>
                <a:ea typeface="Calibri"/>
                <a:cs typeface="Consolas" panose="020B0609020204030204" pitchFamily="49" charset="0"/>
                <a:sym typeface="Calibri"/>
              </a:rPr>
              <a:t>The weekdays() function will return the weekday for any date.</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Use the weekdays() function with mutate() to make a new column which contains the day of the week that each order was placed</a:t>
            </a:r>
          </a:p>
          <a:p>
            <a:pPr marL="749753" marR="2721" indent="-742950">
              <a:buClr>
                <a:schemeClr val="bg2"/>
              </a:buClr>
              <a:buAutoNum type="arabicPeriod"/>
            </a:pPr>
            <a:r>
              <a:rPr lang="en-US" sz="3600" dirty="0">
                <a:solidFill>
                  <a:srgbClr val="005493"/>
                </a:solidFill>
                <a:latin typeface="Calibri" panose="020F0502020204030204" pitchFamily="34" charset="0"/>
                <a:ea typeface="Calibri"/>
                <a:cs typeface="Consolas" panose="020B0609020204030204" pitchFamily="49" charset="0"/>
                <a:sym typeface="Calibri"/>
              </a:rPr>
              <a:t>Then select this column and the </a:t>
            </a:r>
            <a:r>
              <a:rPr lang="en-US" sz="3600" b="1" dirty="0" err="1">
                <a:solidFill>
                  <a:srgbClr val="005493"/>
                </a:solidFill>
                <a:latin typeface="Calibri" panose="020F0502020204030204" pitchFamily="34" charset="0"/>
                <a:ea typeface="Calibri"/>
                <a:cs typeface="Consolas" panose="020B0609020204030204" pitchFamily="49" charset="0"/>
                <a:sym typeface="Calibri"/>
              </a:rPr>
              <a:t>order_time</a:t>
            </a:r>
            <a:r>
              <a:rPr lang="en-US" sz="3600" b="1" dirty="0">
                <a:solidFill>
                  <a:srgbClr val="005493"/>
                </a:solidFill>
                <a:latin typeface="Calibri" panose="020F0502020204030204" pitchFamily="34" charset="0"/>
                <a:ea typeface="Calibri"/>
                <a:cs typeface="Consolas" panose="020B0609020204030204" pitchFamily="49" charset="0"/>
                <a:sym typeface="Calibri"/>
              </a:rPr>
              <a:t> </a:t>
            </a:r>
          </a:p>
          <a:p>
            <a:pPr marL="6803" marR="2721">
              <a:buClr>
                <a:schemeClr val="bg2"/>
              </a:buClr>
            </a:pPr>
            <a:r>
              <a:rPr lang="en-US" sz="3600" dirty="0">
                <a:solidFill>
                  <a:srgbClr val="005493"/>
                </a:solidFill>
                <a:latin typeface="Calibri" panose="020F0502020204030204" pitchFamily="34" charset="0"/>
                <a:ea typeface="Calibri"/>
                <a:cs typeface="Consolas" panose="020B0609020204030204" pitchFamily="49" charset="0"/>
                <a:sym typeface="Calibri"/>
              </a:rPr>
              <a:t>column</a:t>
            </a:r>
          </a:p>
        </p:txBody>
      </p:sp>
    </p:spTree>
    <p:extLst>
      <p:ext uri="{BB962C8B-B14F-4D97-AF65-F5344CB8AC3E}">
        <p14:creationId xmlns:p14="http://schemas.microsoft.com/office/powerpoint/2010/main" val="748990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75F49-94BB-1E48-A0D1-BDF55454B40F}"/>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1341870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295579" y="290761"/>
            <a:ext cx="7600842"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select() </a:t>
            </a:r>
            <a:br>
              <a:rPr lang="en-US" dirty="0">
                <a:solidFill>
                  <a:srgbClr val="000000"/>
                </a:solidFill>
              </a:rPr>
            </a:br>
            <a:r>
              <a:rPr lang="en-US" dirty="0">
                <a:solidFill>
                  <a:srgbClr val="000000"/>
                </a:solidFill>
              </a:rPr>
              <a:t> also helpful for renaming</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818290" y="2338959"/>
            <a:ext cx="9301479"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2130712" y="241837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3347683038"/>
              </p:ext>
            </p:extLst>
          </p:nvPr>
        </p:nvGraphicFramePr>
        <p:xfrm>
          <a:off x="232816" y="4519320"/>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chemeClr val="bg1">
                        <a:lumMod val="65000"/>
                      </a:schemeClr>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chemeClr val="bg1">
                        <a:lumMod val="85000"/>
                      </a:schemeClr>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62765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22" name="Google Shape;198;p22"/>
          <p:cNvGraphicFramePr/>
          <p:nvPr>
            <p:extLst>
              <p:ext uri="{D42A27DB-BD31-4B8C-83A1-F6EECF244321}">
                <p14:modId xmlns:p14="http://schemas.microsoft.com/office/powerpoint/2010/main" val="3487260155"/>
              </p:ext>
            </p:extLst>
          </p:nvPr>
        </p:nvGraphicFramePr>
        <p:xfrm>
          <a:off x="6976070" y="4511631"/>
          <a:ext cx="3719997" cy="2216675"/>
        </p:xfrm>
        <a:graphic>
          <a:graphicData uri="http://schemas.openxmlformats.org/drawingml/2006/table">
            <a:tbl>
              <a:tblPr>
                <a:noFill/>
                <a:tableStyleId>{71CB66AA-850D-4605-A19E-2ED404D436C7}</a:tableStyleId>
              </a:tblPr>
              <a:tblGrid>
                <a:gridCol w="1975895">
                  <a:extLst>
                    <a:ext uri="{9D8B030D-6E8A-4147-A177-3AD203B41FA5}">
                      <a16:colId xmlns:a16="http://schemas.microsoft.com/office/drawing/2014/main" val="20000"/>
                    </a:ext>
                  </a:extLst>
                </a:gridCol>
                <a:gridCol w="1744102">
                  <a:extLst>
                    <a:ext uri="{9D8B030D-6E8A-4147-A177-3AD203B41FA5}">
                      <a16:colId xmlns:a16="http://schemas.microsoft.com/office/drawing/2014/main" val="20001"/>
                    </a:ext>
                  </a:extLst>
                </a:gridCol>
              </a:tblGrid>
              <a:tr h="310067">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lgn="ctr">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lgn="ctr">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lgn="ctr">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T4, FREE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23" name="Google Shape;196;p22"/>
          <p:cNvSpPr txBox="1"/>
          <p:nvPr/>
        </p:nvSpPr>
        <p:spPr>
          <a:xfrm>
            <a:off x="3112400" y="4122677"/>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spTree>
    <p:extLst>
      <p:ext uri="{BB962C8B-B14F-4D97-AF65-F5344CB8AC3E}">
        <p14:creationId xmlns:p14="http://schemas.microsoft.com/office/powerpoint/2010/main" val="512704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Google Shape;181;p21"/>
          <p:cNvSpPr txBox="1">
            <a:spLocks noGrp="1"/>
          </p:cNvSpPr>
          <p:nvPr>
            <p:ph type="title"/>
          </p:nvPr>
        </p:nvSpPr>
        <p:spPr>
          <a:xfrm>
            <a:off x="2970409" y="290761"/>
            <a:ext cx="6667577"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rename()</a:t>
            </a:r>
            <a:endParaRPr dirty="0"/>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258353" y="1248779"/>
            <a:ext cx="8989057" cy="1783718"/>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258353" y="1328195"/>
            <a:ext cx="9690716" cy="1569660"/>
          </a:xfrm>
          <a:prstGeom prst="rect">
            <a:avLst/>
          </a:prstGeom>
        </p:spPr>
        <p:txBody>
          <a:bodyPr wrap="square">
            <a:spAutoFit/>
          </a:bodyPr>
          <a:lstStyle/>
          <a:p>
            <a:pPr lvl="0"/>
            <a:r>
              <a:rPr lang="en-US" sz="3200" dirty="0">
                <a:latin typeface="Consolas" panose="020B0609020204030204" pitchFamily="49" charset="0"/>
                <a:ea typeface="Courier New"/>
                <a:cs typeface="Consolas" panose="020B0609020204030204" pitchFamily="49" charset="0"/>
                <a:sym typeface="Courier New"/>
              </a:rPr>
              <a:t>rename(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orders, </a:t>
            </a:r>
          </a:p>
          <a:p>
            <a:pPr lvl="0"/>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desc</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description, </a:t>
            </a:r>
          </a:p>
          <a:p>
            <a:pPr lvl="0"/>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dept</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 department</a:t>
            </a:r>
            <a:r>
              <a:rPr lang="en-US" sz="3200" dirty="0">
                <a:latin typeface="Consolas" panose="020B0609020204030204" pitchFamily="49" charset="0"/>
                <a:ea typeface="Courier New"/>
                <a:cs typeface="Consolas" panose="020B0609020204030204" pitchFamily="49" charset="0"/>
                <a:sym typeface="Courier New"/>
              </a:rPr>
              <a:t>)</a:t>
            </a:r>
          </a:p>
        </p:txBody>
      </p:sp>
      <p:graphicFrame>
        <p:nvGraphicFramePr>
          <p:cNvPr id="19" name="Google Shape;198;p22"/>
          <p:cNvGraphicFramePr/>
          <p:nvPr>
            <p:extLst>
              <p:ext uri="{D42A27DB-BD31-4B8C-83A1-F6EECF244321}">
                <p14:modId xmlns:p14="http://schemas.microsoft.com/office/powerpoint/2010/main" val="2889376936"/>
              </p:ext>
            </p:extLst>
          </p:nvPr>
        </p:nvGraphicFramePr>
        <p:xfrm>
          <a:off x="0" y="3442343"/>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398775" y="4304784"/>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79584" y="3045700"/>
            <a:ext cx="1380857" cy="396643"/>
          </a:xfrm>
          <a:prstGeom prst="rect">
            <a:avLst/>
          </a:prstGeom>
          <a:noFill/>
          <a:ln>
            <a:noFill/>
          </a:ln>
        </p:spPr>
        <p:txBody>
          <a:bodyPr spcFirstLastPara="1" wrap="square" lIns="0" tIns="8156" rIns="0" bIns="0" anchor="t" anchorCtr="0">
            <a:noAutofit/>
          </a:bodyPr>
          <a:lstStyle/>
          <a:p>
            <a:pPr marL="6803"/>
            <a:r>
              <a:rPr lang="en-US" sz="2196" dirty="0">
                <a:solidFill>
                  <a:srgbClr val="A6AAA9"/>
                </a:solidFill>
                <a:latin typeface="Calibri"/>
                <a:ea typeface="Calibri"/>
                <a:cs typeface="Calibri"/>
                <a:sym typeface="Calibri"/>
              </a:rPr>
              <a:t>orders</a:t>
            </a:r>
            <a:endParaRPr sz="2196" dirty="0">
              <a:latin typeface="Calibri"/>
              <a:ea typeface="Calibri"/>
              <a:cs typeface="Calibri"/>
              <a:sym typeface="Calibri"/>
            </a:endParaRPr>
          </a:p>
        </p:txBody>
      </p:sp>
      <p:graphicFrame>
        <p:nvGraphicFramePr>
          <p:cNvPr id="13" name="Google Shape;198;p22"/>
          <p:cNvGraphicFramePr/>
          <p:nvPr>
            <p:extLst>
              <p:ext uri="{D42A27DB-BD31-4B8C-83A1-F6EECF244321}">
                <p14:modId xmlns:p14="http://schemas.microsoft.com/office/powerpoint/2010/main" val="201606764"/>
              </p:ext>
            </p:extLst>
          </p:nvPr>
        </p:nvGraphicFramePr>
        <p:xfrm>
          <a:off x="4840014" y="4511631"/>
          <a:ext cx="6183053" cy="2216675"/>
        </p:xfrm>
        <a:graphic>
          <a:graphicData uri="http://schemas.openxmlformats.org/drawingml/2006/table">
            <a:tbl>
              <a:tblPr>
                <a:noFill/>
                <a:tableStyleId>{71CB66AA-850D-4605-A19E-2ED404D436C7}</a:tableStyleId>
              </a:tblPr>
              <a:tblGrid>
                <a:gridCol w="724092">
                  <a:extLst>
                    <a:ext uri="{9D8B030D-6E8A-4147-A177-3AD203B41FA5}">
                      <a16:colId xmlns:a16="http://schemas.microsoft.com/office/drawing/2014/main" val="20000"/>
                    </a:ext>
                  </a:extLst>
                </a:gridCol>
                <a:gridCol w="853440">
                  <a:extLst>
                    <a:ext uri="{9D8B030D-6E8A-4147-A177-3AD203B41FA5}">
                      <a16:colId xmlns:a16="http://schemas.microsoft.com/office/drawing/2014/main" val="20001"/>
                    </a:ext>
                  </a:extLst>
                </a:gridCol>
                <a:gridCol w="1975895">
                  <a:extLst>
                    <a:ext uri="{9D8B030D-6E8A-4147-A177-3AD203B41FA5}">
                      <a16:colId xmlns:a16="http://schemas.microsoft.com/office/drawing/2014/main" val="20002"/>
                    </a:ext>
                  </a:extLst>
                </a:gridCol>
                <a:gridCol w="885524">
                  <a:extLst>
                    <a:ext uri="{9D8B030D-6E8A-4147-A177-3AD203B41FA5}">
                      <a16:colId xmlns:a16="http://schemas.microsoft.com/office/drawing/2014/main" val="20003"/>
                    </a:ext>
                  </a:extLst>
                </a:gridCol>
                <a:gridCol w="1744102">
                  <a:extLst>
                    <a:ext uri="{9D8B030D-6E8A-4147-A177-3AD203B41FA5}">
                      <a16:colId xmlns:a16="http://schemas.microsoft.com/office/drawing/2014/main" val="20004"/>
                    </a:ext>
                  </a:extLst>
                </a:gridCol>
              </a:tblGrid>
              <a:tr h="310067">
                <a:tc>
                  <a:txBody>
                    <a:bodyPr/>
                    <a:lstStyle/>
                    <a:p>
                      <a:pPr marL="0" lvl="0" indent="0" algn="ctr" rtl="0">
                        <a:spcBef>
                          <a:spcPts val="0"/>
                        </a:spcBef>
                        <a:spcAft>
                          <a:spcPts val="0"/>
                        </a:spcAft>
                        <a:buNone/>
                      </a:pPr>
                      <a:r>
                        <a:rPr lang="en-US" sz="1200" b="1" dirty="0" err="1">
                          <a:solidFill>
                            <a:schemeClr val="lt1"/>
                          </a:solidFill>
                        </a:rPr>
                        <a:t>order_id</a:t>
                      </a:r>
                      <a:endParaRPr sz="1200" b="1" dirty="0">
                        <a:solidFill>
                          <a:schemeClr val="lt1"/>
                        </a:solidFill>
                      </a:endParaRPr>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patient_id</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desc</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proc_code</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prstDash val="solid"/>
                    </a:lnT>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err="1">
                          <a:solidFill>
                            <a:schemeClr val="lt1"/>
                          </a:solidFill>
                        </a:rPr>
                        <a:t>dept</a:t>
                      </a:r>
                      <a:endParaRPr sz="1200" b="1" dirty="0">
                        <a:solidFill>
                          <a:schemeClr val="lt1"/>
                        </a:solidFill>
                      </a:endParaRPr>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2700" cmpd="sng">
                      <a:noFill/>
                      <a:prstDash val="solid"/>
                    </a:lnT>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449580">
                <a:tc>
                  <a:txBody>
                    <a:bodyPr/>
                    <a:lstStyle/>
                    <a:p>
                      <a:pPr marL="0" lvl="0" indent="0" algn="ctr" rtl="0">
                        <a:spcBef>
                          <a:spcPts val="0"/>
                        </a:spcBef>
                        <a:spcAft>
                          <a:spcPts val="0"/>
                        </a:spcAft>
                        <a:buNone/>
                      </a:pPr>
                      <a:r>
                        <a:rPr lang="en-US" sz="1200" dirty="0"/>
                        <a:t>19766</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PRO</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468228">
                <a:tc>
                  <a:txBody>
                    <a:bodyPr/>
                    <a:lstStyle/>
                    <a:p>
                      <a:pPr marL="0" lvl="0" indent="0" algn="ctr" rtl="0">
                        <a:spcBef>
                          <a:spcPts val="0"/>
                        </a:spcBef>
                        <a:spcAft>
                          <a:spcPts val="0"/>
                        </a:spcAft>
                        <a:buNone/>
                      </a:pPr>
                      <a:r>
                        <a:rPr lang="en-US" sz="1200" dirty="0"/>
                        <a:t>88444</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511388</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BMP</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2"/>
                  </a:ext>
                </a:extLst>
              </a:tr>
              <a:tr h="456396">
                <a:tc>
                  <a:txBody>
                    <a:bodyPr/>
                    <a:lstStyle/>
                    <a:p>
                      <a:pPr marL="0" lvl="0" indent="0" algn="ctr" rtl="0">
                        <a:spcBef>
                          <a:spcPts val="0"/>
                        </a:spcBef>
                        <a:spcAft>
                          <a:spcPts val="0"/>
                        </a:spcAft>
                        <a:buNone/>
                      </a:pPr>
                      <a:r>
                        <a:rPr lang="en-US" sz="1200" dirty="0"/>
                        <a:t>40477</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a:t>508061</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THYROID STIMULATING HORMONE</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TSH</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solidFill>
                        <a:srgbClr val="FFFFFF"/>
                      </a:solidFill>
                      <a:prstDash val="solid"/>
                      <a:round/>
                      <a:headEnd type="none" w="sm" len="sm"/>
                      <a:tailEnd type="none" w="sm" len="sm"/>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3"/>
                  </a:ext>
                </a:extLst>
              </a:tr>
              <a:tr h="435140">
                <a:tc>
                  <a:txBody>
                    <a:bodyPr/>
                    <a:lstStyle/>
                    <a:p>
                      <a:pPr marL="0" lvl="0" indent="0" algn="ctr" rtl="0">
                        <a:spcBef>
                          <a:spcPts val="0"/>
                        </a:spcBef>
                        <a:spcAft>
                          <a:spcPts val="0"/>
                        </a:spcAft>
                        <a:buNone/>
                      </a:pPr>
                      <a:r>
                        <a:rPr lang="en-US" sz="1200" dirty="0"/>
                        <a:t>97641</a:t>
                      </a:r>
                      <a:endParaRPr sz="1200" dirty="0"/>
                    </a:p>
                  </a:txBody>
                  <a:tcPr marL="48978" marR="48978" marT="55446" marB="55446">
                    <a:lnL w="12700" cmpd="sng">
                      <a:noFill/>
                      <a:prstDash val="soli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508061</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T4, FREE</a:t>
                      </a:r>
                      <a:endParaRPr sz="120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T4FR</a:t>
                      </a:r>
                      <a:endParaRPr sz="1200" dirty="0"/>
                    </a:p>
                  </a:txBody>
                  <a:tcPr marL="48978" marR="48978" marT="55446" marB="55446">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19050" cap="flat" cmpd="sng" algn="ctr">
                      <a:solidFill>
                        <a:schemeClr val="bg1"/>
                      </a:solidFill>
                      <a:prstDash val="solid"/>
                      <a:round/>
                      <a:headEnd type="none" w="med" len="med"/>
                      <a:tailEnd type="none" w="med" len="med"/>
                    </a:lnL>
                    <a:lnR w="6325" cap="flat" cmpd="sng">
                      <a:noFill/>
                      <a:prstDash val="solid"/>
                      <a:round/>
                      <a:headEnd type="none" w="sm" len="sm"/>
                      <a:tailEnd type="none" w="sm" len="sm"/>
                    </a:lnR>
                    <a:lnT w="19050" cap="flat" cmpd="sng" algn="ctr">
                      <a:solidFill>
                        <a:schemeClr val="bg1"/>
                      </a:solidFill>
                      <a:prstDash val="solid"/>
                      <a:round/>
                      <a:headEnd type="none" w="med" len="med"/>
                      <a:tailEnd type="none" w="med" len="med"/>
                    </a:lnT>
                    <a:lnB w="6325" cap="flat" cmpd="sng">
                      <a:no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59848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233"/>
        <p:cNvGrpSpPr/>
        <p:nvPr/>
      </p:nvGrpSpPr>
      <p:grpSpPr>
        <a:xfrm>
          <a:off x="0" y="0"/>
          <a:ext cx="0" cy="0"/>
          <a:chOff x="0" y="0"/>
          <a:chExt cx="0" cy="0"/>
        </a:xfrm>
      </p:grpSpPr>
      <p:sp>
        <p:nvSpPr>
          <p:cNvPr id="236" name="Google Shape;236;p26"/>
          <p:cNvSpPr txBox="1"/>
          <p:nvPr/>
        </p:nvSpPr>
        <p:spPr>
          <a:xfrm>
            <a:off x="241683" y="1078104"/>
            <a:ext cx="6934622"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Trebuchet MS"/>
                <a:cs typeface="Trebuchet MS"/>
                <a:sym typeface="Trebuchet MS"/>
              </a:rPr>
              <a:t>:</a:t>
            </a:r>
            <a:r>
              <a:rPr lang="en-US" sz="3200" b="1" dirty="0">
                <a:latin typeface="Calibri" panose="020F0502020204030204" pitchFamily="34" charset="0"/>
                <a:ea typeface="Trebuchet MS"/>
                <a:cs typeface="Trebuchet MS"/>
                <a:sym typeface="Trebuchet MS"/>
              </a:rPr>
              <a:t> 	              </a:t>
            </a:r>
            <a:r>
              <a:rPr lang="en-US" sz="3200" dirty="0">
                <a:latin typeface="Calibri" panose="020F0502020204030204" pitchFamily="34" charset="0"/>
                <a:ea typeface="Calibri"/>
                <a:cs typeface="Calibri"/>
                <a:sym typeface="Calibri"/>
              </a:rPr>
              <a:t>Select range of columns</a:t>
            </a:r>
            <a:endParaRPr sz="3200" dirty="0">
              <a:latin typeface="Calibri" panose="020F0502020204030204" pitchFamily="34" charset="0"/>
              <a:ea typeface="Calibri"/>
              <a:cs typeface="Calibri"/>
              <a:sym typeface="Calibri"/>
            </a:endParaRPr>
          </a:p>
        </p:txBody>
      </p:sp>
      <p:sp>
        <p:nvSpPr>
          <p:cNvPr id="238" name="Google Shape;238;p26"/>
          <p:cNvSpPr txBox="1"/>
          <p:nvPr/>
        </p:nvSpPr>
        <p:spPr>
          <a:xfrm>
            <a:off x="241682" y="2511063"/>
            <a:ext cx="7736513" cy="396643"/>
          </a:xfrm>
          <a:prstGeom prst="rect">
            <a:avLst/>
          </a:prstGeom>
          <a:noFill/>
          <a:ln>
            <a:noFill/>
          </a:ln>
        </p:spPr>
        <p:txBody>
          <a:bodyPr spcFirstLastPara="1" wrap="square" lIns="0" tIns="8156" rIns="0" bIns="0" anchor="t" anchorCtr="0">
            <a:noAutofit/>
          </a:bodyPr>
          <a:lstStyle/>
          <a:p>
            <a:pPr marL="6803"/>
            <a:r>
              <a:rPr lang="en-US" sz="36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every column but</a:t>
            </a:r>
            <a:endParaRPr sz="3200" dirty="0">
              <a:latin typeface="Calibri" panose="020F0502020204030204" pitchFamily="34" charset="0"/>
              <a:ea typeface="Calibri"/>
              <a:cs typeface="Calibri"/>
              <a:sym typeface="Calibri"/>
            </a:endParaRPr>
          </a:p>
        </p:txBody>
      </p:sp>
      <p:sp>
        <p:nvSpPr>
          <p:cNvPr id="240" name="Google Shape;240;p26"/>
          <p:cNvSpPr txBox="1"/>
          <p:nvPr/>
        </p:nvSpPr>
        <p:spPr>
          <a:xfrm>
            <a:off x="241682" y="3943260"/>
            <a:ext cx="9041214"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starts_with</a:t>
            </a:r>
            <a:r>
              <a:rPr lang="en-US" sz="3200" b="1" dirty="0">
                <a:latin typeface="Calibri" panose="020F0502020204030204" pitchFamily="34" charset="0"/>
                <a:ea typeface="Calibri"/>
                <a:cs typeface="Calibri"/>
                <a:sym typeface="Trebuchet MS"/>
              </a:rPr>
              <a:t>()</a:t>
            </a:r>
            <a:r>
              <a:rPr lang="en-US" sz="3200"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start with…</a:t>
            </a:r>
            <a:endParaRPr sz="3200" dirty="0">
              <a:latin typeface="Calibri" panose="020F0502020204030204" pitchFamily="34" charset="0"/>
              <a:ea typeface="Calibri"/>
              <a:cs typeface="Calibri"/>
              <a:sym typeface="Calibri"/>
            </a:endParaRPr>
          </a:p>
        </p:txBody>
      </p:sp>
      <p:sp>
        <p:nvSpPr>
          <p:cNvPr id="242" name="Google Shape;242;p26"/>
          <p:cNvSpPr txBox="1"/>
          <p:nvPr/>
        </p:nvSpPr>
        <p:spPr>
          <a:xfrm>
            <a:off x="241682" y="5327628"/>
            <a:ext cx="7602141" cy="396643"/>
          </a:xfrm>
          <a:prstGeom prst="rect">
            <a:avLst/>
          </a:prstGeom>
          <a:noFill/>
          <a:ln>
            <a:noFill/>
          </a:ln>
        </p:spPr>
        <p:txBody>
          <a:bodyPr spcFirstLastPara="1" wrap="square" lIns="0" tIns="8156" rIns="0" bIns="0" anchor="t" anchorCtr="0">
            <a:noAutofit/>
          </a:bodyPr>
          <a:lstStyle/>
          <a:p>
            <a:pPr marL="6803"/>
            <a:r>
              <a:rPr lang="en-US" sz="3200" b="1" dirty="0" err="1">
                <a:latin typeface="Calibri" panose="020F0502020204030204" pitchFamily="34" charset="0"/>
                <a:ea typeface="Calibri"/>
                <a:cs typeface="Calibri"/>
                <a:sym typeface="Trebuchet MS"/>
              </a:rPr>
              <a:t>ends_with</a:t>
            </a:r>
            <a:r>
              <a:rPr lang="en-US" sz="3200" b="1" dirty="0">
                <a:latin typeface="Calibri" panose="020F0502020204030204" pitchFamily="34" charset="0"/>
                <a:ea typeface="Calibri"/>
                <a:cs typeface="Calibri"/>
                <a:sym typeface="Trebuchet MS"/>
              </a:rPr>
              <a:t>()  </a:t>
            </a:r>
            <a:r>
              <a:rPr lang="en-US" sz="3200" dirty="0">
                <a:latin typeface="Calibri" panose="020F0502020204030204" pitchFamily="34" charset="0"/>
                <a:ea typeface="Calibri"/>
                <a:cs typeface="Calibri"/>
                <a:sym typeface="Calibri"/>
              </a:rPr>
              <a:t>Select columns that end with…</a:t>
            </a:r>
            <a:endParaRPr sz="3200" dirty="0">
              <a:latin typeface="Calibri" panose="020F0502020204030204" pitchFamily="34" charset="0"/>
              <a:ea typeface="Calibri"/>
              <a:cs typeface="Calibri"/>
              <a:sym typeface="Calibri"/>
            </a:endParaRPr>
          </a:p>
        </p:txBody>
      </p:sp>
      <p:sp>
        <p:nvSpPr>
          <p:cNvPr id="12"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2" name="Group 1"/>
          <p:cNvGrpSpPr/>
          <p:nvPr/>
        </p:nvGrpSpPr>
        <p:grpSpPr>
          <a:xfrm>
            <a:off x="2297839" y="1583736"/>
            <a:ext cx="9690716" cy="765453"/>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order_id:lab_status_c</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6" name="Group 15"/>
          <p:cNvGrpSpPr/>
          <p:nvPr/>
        </p:nvGrpSpPr>
        <p:grpSpPr>
          <a:xfrm>
            <a:off x="2297839" y="3043227"/>
            <a:ext cx="11520404" cy="765453"/>
            <a:chOff x="2297839" y="1583736"/>
            <a:chExt cx="11520404"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-c(description,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order_status_c</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19" name="Group 18"/>
          <p:cNvGrpSpPr/>
          <p:nvPr/>
        </p:nvGrpSpPr>
        <p:grpSpPr>
          <a:xfrm>
            <a:off x="2297839" y="4449644"/>
            <a:ext cx="11520404" cy="765453"/>
            <a:chOff x="2297839" y="1583736"/>
            <a:chExt cx="11520404" cy="765453"/>
          </a:xfrm>
        </p:grpSpPr>
        <p:sp>
          <p:nvSpPr>
            <p:cNvPr id="20"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1" name="Rectangle 20"/>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starts_with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("order")</a:t>
              </a:r>
              <a:r>
                <a:rPr lang="en-US" sz="2800" dirty="0">
                  <a:latin typeface="Consolas" panose="020B0609020204030204" pitchFamily="49" charset="0"/>
                  <a:ea typeface="Courier New"/>
                  <a:cs typeface="Consolas" panose="020B0609020204030204" pitchFamily="49" charset="0"/>
                  <a:sym typeface="Courier New"/>
                </a:rPr>
                <a:t>)</a:t>
              </a:r>
            </a:p>
          </p:txBody>
        </p:sp>
      </p:grpSp>
      <p:grpSp>
        <p:nvGrpSpPr>
          <p:cNvPr id="23" name="Group 22"/>
          <p:cNvGrpSpPr/>
          <p:nvPr/>
        </p:nvGrpSpPr>
        <p:grpSpPr>
          <a:xfrm>
            <a:off x="2297839" y="5820095"/>
            <a:ext cx="11520404" cy="765453"/>
            <a:chOff x="2297839" y="1583736"/>
            <a:chExt cx="11520404" cy="765453"/>
          </a:xfrm>
        </p:grpSpPr>
        <p:sp>
          <p:nvSpPr>
            <p:cNvPr id="24" name="Google Shape;131;p17"/>
            <p:cNvSpPr/>
            <p:nvPr/>
          </p:nvSpPr>
          <p:spPr>
            <a:xfrm>
              <a:off x="2417216" y="1583736"/>
              <a:ext cx="8509285"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5" name="Rectangle 24"/>
            <p:cNvSpPr/>
            <p:nvPr/>
          </p:nvSpPr>
          <p:spPr>
            <a:xfrm>
              <a:off x="2297839" y="1663153"/>
              <a:ext cx="11520404" cy="523220"/>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ends_with</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3"/>
                  </a:solidFill>
                  <a:latin typeface="Consolas" panose="020B0609020204030204" pitchFamily="49" charset="0"/>
                  <a:ea typeface="Courier New"/>
                  <a:cs typeface="Consolas" panose="020B0609020204030204" pitchFamily="49" charset="0"/>
                  <a:sym typeface="Courier New"/>
                </a:rPr>
                <a:t>descr</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28" name="Google Shape;256;p28"/>
          <p:cNvSpPr txBox="1">
            <a:spLocks/>
          </p:cNvSpPr>
          <p:nvPr/>
        </p:nvSpPr>
        <p:spPr>
          <a:xfrm>
            <a:off x="4006629" y="205149"/>
            <a:ext cx="482141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 helpers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visible"/>
                                      </p:to>
                                    </p:set>
                                    <p:animEffect transition="in" filter="fade">
                                      <p:cBhvr>
                                        <p:cTn id="23" dur="500"/>
                                        <p:tgtEl>
                                          <p:spTgt spid="24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p:bldP spid="240" grpId="0"/>
      <p:bldP spid="242"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254"/>
        <p:cNvGrpSpPr/>
        <p:nvPr/>
      </p:nvGrpSpPr>
      <p:grpSpPr>
        <a:xfrm>
          <a:off x="0" y="0"/>
          <a:ext cx="0" cy="0"/>
          <a:chOff x="0" y="0"/>
          <a:chExt cx="0" cy="0"/>
        </a:xfrm>
      </p:grpSpPr>
      <p:sp>
        <p:nvSpPr>
          <p:cNvPr id="256" name="Google Shape;256;p28"/>
          <p:cNvSpPr txBox="1">
            <a:spLocks noGrp="1"/>
          </p:cNvSpPr>
          <p:nvPr>
            <p:ph type="title"/>
          </p:nvPr>
        </p:nvSpPr>
        <p:spPr>
          <a:xfrm>
            <a:off x="4006629" y="205149"/>
            <a:ext cx="482141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 helpers</a:t>
            </a:r>
            <a:endParaRPr dirty="0"/>
          </a:p>
        </p:txBody>
      </p:sp>
      <p:sp>
        <p:nvSpPr>
          <p:cNvPr id="257" name="Google Shape;257;p28"/>
          <p:cNvSpPr txBox="1"/>
          <p:nvPr/>
        </p:nvSpPr>
        <p:spPr>
          <a:xfrm>
            <a:off x="393537" y="1319112"/>
            <a:ext cx="9466910"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contains()    </a:t>
            </a:r>
            <a:r>
              <a:rPr lang="en-US" sz="3200" dirty="0">
                <a:latin typeface="Calibri" panose="020F0502020204030204" pitchFamily="34" charset="0"/>
                <a:ea typeface="Calibri"/>
                <a:cs typeface="Calibri"/>
                <a:sym typeface="Calibri"/>
              </a:rPr>
              <a:t>Select columns whose names contain…</a:t>
            </a:r>
            <a:endParaRPr sz="3200" dirty="0">
              <a:latin typeface="Calibri" panose="020F0502020204030204" pitchFamily="34" charset="0"/>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2" name="Group 11"/>
          <p:cNvGrpSpPr/>
          <p:nvPr/>
        </p:nvGrpSpPr>
        <p:grpSpPr>
          <a:xfrm>
            <a:off x="2330959" y="1799835"/>
            <a:ext cx="9690716" cy="654469"/>
            <a:chOff x="2297839" y="1583736"/>
            <a:chExt cx="9690716" cy="765453"/>
          </a:xfrm>
        </p:grpSpPr>
        <p:sp>
          <p:nvSpPr>
            <p:cNvPr id="13"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contains("time")</a:t>
              </a:r>
              <a:r>
                <a:rPr lang="en-US" sz="2800" dirty="0">
                  <a:latin typeface="Consolas" panose="020B0609020204030204" pitchFamily="49" charset="0"/>
                  <a:ea typeface="Courier New"/>
                  <a:cs typeface="Consolas" panose="020B0609020204030204" pitchFamily="49" charset="0"/>
                  <a:sym typeface="Courier New"/>
                </a:rPr>
                <a:t>)</a:t>
              </a:r>
            </a:p>
          </p:txBody>
        </p:sp>
      </p:grpSp>
      <p:sp>
        <p:nvSpPr>
          <p:cNvPr id="15" name="Google Shape;257;p28"/>
          <p:cNvSpPr txBox="1"/>
          <p:nvPr/>
        </p:nvSpPr>
        <p:spPr>
          <a:xfrm>
            <a:off x="393537" y="2665867"/>
            <a:ext cx="12871048" cy="396643"/>
          </a:xfrm>
          <a:prstGeom prst="rect">
            <a:avLst/>
          </a:prstGeom>
          <a:noFill/>
          <a:ln>
            <a:noFill/>
          </a:ln>
        </p:spPr>
        <p:txBody>
          <a:bodyPr spcFirstLastPara="1" wrap="square" lIns="0" tIns="8156" rIns="0" bIns="0" anchor="t" anchorCtr="0">
            <a:noAutofit/>
          </a:bodyPr>
          <a:lstStyle/>
          <a:p>
            <a:pPr marL="6803"/>
            <a:r>
              <a:rPr lang="en-US" sz="3200" b="1" dirty="0">
                <a:latin typeface="Calibri" panose="020F0502020204030204" pitchFamily="34" charset="0"/>
                <a:ea typeface="Trebuchet MS"/>
                <a:cs typeface="Trebuchet MS"/>
                <a:sym typeface="Trebuchet MS"/>
              </a:rPr>
              <a:t>matches()    </a:t>
            </a:r>
            <a:r>
              <a:rPr lang="en-US" sz="3200" dirty="0">
                <a:latin typeface="Calibri" panose="020F0502020204030204" pitchFamily="34" charset="0"/>
                <a:ea typeface="Calibri"/>
                <a:cs typeface="Calibri"/>
                <a:sym typeface="Calibri"/>
              </a:rPr>
              <a:t>Select columns whose names match regular expression</a:t>
            </a:r>
            <a:endParaRPr sz="3200" dirty="0">
              <a:latin typeface="Calibri" panose="020F0502020204030204" pitchFamily="34" charset="0"/>
              <a:ea typeface="Calibri"/>
              <a:cs typeface="Calibri"/>
              <a:sym typeface="Calibri"/>
            </a:endParaRPr>
          </a:p>
        </p:txBody>
      </p:sp>
      <p:grpSp>
        <p:nvGrpSpPr>
          <p:cNvPr id="16" name="Group 15"/>
          <p:cNvGrpSpPr/>
          <p:nvPr/>
        </p:nvGrpSpPr>
        <p:grpSpPr>
          <a:xfrm>
            <a:off x="2338112" y="3211493"/>
            <a:ext cx="9690716" cy="654469"/>
            <a:chOff x="2297839" y="1583736"/>
            <a:chExt cx="9690716" cy="765453"/>
          </a:xfrm>
        </p:grpSpPr>
        <p:sp>
          <p:nvSpPr>
            <p:cNvPr id="17" name="Google Shape;131;p17"/>
            <p:cNvSpPr/>
            <p:nvPr/>
          </p:nvSpPr>
          <p:spPr>
            <a:xfrm>
              <a:off x="2417216" y="1583736"/>
              <a:ext cx="9307938" cy="76545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8" name="Rectangle 17"/>
            <p:cNvSpPr/>
            <p:nvPr/>
          </p:nvSpPr>
          <p:spPr>
            <a:xfrm>
              <a:off x="2297839" y="1663153"/>
              <a:ext cx="9690716" cy="611947"/>
            </a:xfrm>
            <a:prstGeom prst="rect">
              <a:avLst/>
            </a:prstGeom>
          </p:spPr>
          <p:txBody>
            <a:bodyPr wrap="square">
              <a:spAutoFit/>
            </a:bodyPr>
            <a:lstStyle/>
            <a:p>
              <a:pPr marL="146953" lvl="0">
                <a:spcBef>
                  <a:spcPts val="2126"/>
                </a:spcBef>
              </a:pPr>
              <a:r>
                <a:rPr lang="en-US" sz="2800" dirty="0">
                  <a:latin typeface="Consolas" panose="020B0609020204030204" pitchFamily="49" charset="0"/>
                  <a:ea typeface="Courier New"/>
                  <a:cs typeface="Consolas" panose="020B0609020204030204" pitchFamily="49" charset="0"/>
                  <a:sym typeface="Courier New"/>
                </a:rPr>
                <a:t>select(</a:t>
              </a:r>
              <a:r>
                <a:rPr lang="en-US" sz="2800" dirty="0">
                  <a:solidFill>
                    <a:srgbClr val="0365C0"/>
                  </a:solidFill>
                  <a:latin typeface="Consolas" panose="020B0609020204030204" pitchFamily="49" charset="0"/>
                  <a:ea typeface="Courier New"/>
                  <a:cs typeface="Consolas" panose="020B0609020204030204" pitchFamily="49" charset="0"/>
                  <a:sym typeface="Courier New"/>
                </a:rPr>
                <a:t>orders, </a:t>
              </a:r>
              <a:r>
                <a:rPr lang="en-US" sz="2800" dirty="0">
                  <a:solidFill>
                    <a:schemeClr val="accent3"/>
                  </a:solidFill>
                  <a:latin typeface="Consolas" panose="020B0609020204030204" pitchFamily="49" charset="0"/>
                  <a:ea typeface="Courier New"/>
                  <a:cs typeface="Consolas" panose="020B0609020204030204" pitchFamily="49" charset="0"/>
                  <a:sym typeface="Courier New"/>
                </a:rPr>
                <a:t>matches("^.{4}$")</a:t>
              </a:r>
              <a:r>
                <a:rPr lang="en-US" sz="2800" dirty="0">
                  <a:latin typeface="Consolas" panose="020B0609020204030204" pitchFamily="49" charset="0"/>
                  <a:ea typeface="Courier New"/>
                  <a:cs typeface="Consolas" panose="020B0609020204030204" pitchFamily="49" charset="0"/>
                  <a:sym typeface="Courier New"/>
                </a:rPr>
                <a:t>)</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4201609" y="2862875"/>
            <a:ext cx="2438569" cy="2576945"/>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56215 w 3665243"/>
              <a:gd name="connsiteY0" fmla="*/ 211000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211000 h 4197113"/>
              <a:gd name="connsiteX0" fmla="*/ 2256215 w 3665243"/>
              <a:gd name="connsiteY0" fmla="*/ 104622 h 4197113"/>
              <a:gd name="connsiteX1" fmla="*/ 0 w 3665243"/>
              <a:gd name="connsiteY1" fmla="*/ 214150 h 4197113"/>
              <a:gd name="connsiteX2" fmla="*/ 7843 w 3665243"/>
              <a:gd name="connsiteY2" fmla="*/ 1553416 h 4197113"/>
              <a:gd name="connsiteX3" fmla="*/ 3563289 w 3665243"/>
              <a:gd name="connsiteY3" fmla="*/ 4197113 h 4197113"/>
              <a:gd name="connsiteX4" fmla="*/ 3665243 w 3665243"/>
              <a:gd name="connsiteY4" fmla="*/ 0 h 4197113"/>
              <a:gd name="connsiteX5" fmla="*/ 2256215 w 3665243"/>
              <a:gd name="connsiteY5" fmla="*/ 104622 h 419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243" h="4197113" extrusionOk="0">
                <a:moveTo>
                  <a:pt x="2256215" y="104622"/>
                </a:moveTo>
                <a:lnTo>
                  <a:pt x="0" y="214150"/>
                </a:lnTo>
                <a:cubicBezTo>
                  <a:pt x="2614" y="660572"/>
                  <a:pt x="5229" y="1106994"/>
                  <a:pt x="7843" y="1553416"/>
                </a:cubicBezTo>
                <a:lnTo>
                  <a:pt x="3563289" y="4197113"/>
                </a:lnTo>
                <a:lnTo>
                  <a:pt x="3665243" y="0"/>
                </a:lnTo>
                <a:lnTo>
                  <a:pt x="2256215" y="104622"/>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4201610" y="2997843"/>
            <a:ext cx="1557521" cy="821803"/>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a:solidFill>
                  <a:srgbClr val="000000"/>
                </a:solidFill>
              </a:rPr>
              <a:t>select() helpers</a:t>
            </a:r>
            <a:endParaRPr sz="4312"/>
          </a:p>
        </p:txBody>
      </p:sp>
      <p:sp>
        <p:nvSpPr>
          <p:cNvPr id="9"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578881" y="2852294"/>
            <a:ext cx="3740777" cy="258897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order_id</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order_id</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p:cNvPicPr>
            <a:picLocks noChangeAspect="1"/>
          </p:cNvPicPr>
          <p:nvPr/>
        </p:nvPicPr>
        <p:blipFill>
          <a:blip r:embed="rId4"/>
          <a:stretch>
            <a:fillRect/>
          </a:stretch>
        </p:blipFill>
        <p:spPr>
          <a:xfrm>
            <a:off x="1081357" y="4134268"/>
            <a:ext cx="7692486" cy="1671348"/>
          </a:xfrm>
          <a:prstGeom prst="rect">
            <a:avLst/>
          </a:prstGeom>
        </p:spPr>
      </p:pic>
      <p:sp>
        <p:nvSpPr>
          <p:cNvPr id="4" name="Rounded Rectangle 3"/>
          <p:cNvSpPr/>
          <p:nvPr/>
        </p:nvSpPr>
        <p:spPr>
          <a:xfrm>
            <a:off x="1089521" y="4117940"/>
            <a:ext cx="1237300" cy="391885"/>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92633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err="1">
                <a:solidFill>
                  <a:srgbClr val="000000"/>
                </a:solidFill>
              </a:rPr>
              <a:t>dplyr</a:t>
            </a:r>
            <a:endParaRPr sz="5400" dirty="0"/>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err="1">
                <a:latin typeface="Calibri"/>
                <a:ea typeface="Calibri"/>
                <a:cs typeface="Calibri"/>
                <a:sym typeface="Calibri"/>
              </a:rPr>
              <a:t>dplyr</a:t>
            </a:r>
            <a:r>
              <a:rPr lang="en-US" sz="3200" dirty="0">
                <a:latin typeface="Calibri"/>
                <a:ea typeface="Calibri"/>
                <a:cs typeface="Calibri"/>
                <a:sym typeface="Calibri"/>
              </a:rPr>
              <a:t> implements a </a:t>
            </a:r>
            <a:r>
              <a:rPr lang="en-US" sz="3200" i="1" dirty="0">
                <a:latin typeface="Calibri"/>
                <a:ea typeface="Calibri"/>
                <a:cs typeface="Calibri"/>
                <a:sym typeface="Calibri"/>
              </a:rPr>
              <a:t>grammar </a:t>
            </a:r>
            <a:r>
              <a:rPr lang="en-US" sz="3200" dirty="0">
                <a:latin typeface="Calibri"/>
                <a:ea typeface="Calibri"/>
                <a:cs typeface="Calibri"/>
                <a:sym typeface="Calibri"/>
              </a:rPr>
              <a:t>for  transforming tabular data.</a:t>
            </a:r>
            <a:endParaRPr sz="3200" dirty="0">
              <a:latin typeface="Calibri"/>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sp>
        <p:nvSpPr>
          <p:cNvPr id="249" name="Google Shape;249;p27"/>
          <p:cNvSpPr txBox="1">
            <a:spLocks noGrp="1"/>
          </p:cNvSpPr>
          <p:nvPr>
            <p:ph type="title"/>
          </p:nvPr>
        </p:nvSpPr>
        <p:spPr>
          <a:xfrm>
            <a:off x="3804382" y="291633"/>
            <a:ext cx="4583236"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data types in R</a:t>
            </a:r>
            <a:endParaRPr dirty="0"/>
          </a:p>
        </p:txBody>
      </p:sp>
      <p:graphicFrame>
        <p:nvGraphicFramePr>
          <p:cNvPr id="250" name="Google Shape;250;p27"/>
          <p:cNvGraphicFramePr/>
          <p:nvPr>
            <p:extLst>
              <p:ext uri="{D42A27DB-BD31-4B8C-83A1-F6EECF244321}">
                <p14:modId xmlns:p14="http://schemas.microsoft.com/office/powerpoint/2010/main" val="683200770"/>
              </p:ext>
            </p:extLst>
          </p:nvPr>
        </p:nvGraphicFramePr>
        <p:xfrm>
          <a:off x="554035" y="1561435"/>
          <a:ext cx="10669825" cy="4808057"/>
        </p:xfrm>
        <a:graphic>
          <a:graphicData uri="http://schemas.openxmlformats.org/drawingml/2006/table">
            <a:tbl>
              <a:tblPr>
                <a:noFill/>
                <a:tableStyleId>{E8A09481-35D7-4565-9225-4E10A05E4E98}</a:tableStyleId>
              </a:tblPr>
              <a:tblGrid>
                <a:gridCol w="2238151">
                  <a:extLst>
                    <a:ext uri="{9D8B030D-6E8A-4147-A177-3AD203B41FA5}">
                      <a16:colId xmlns:a16="http://schemas.microsoft.com/office/drawing/2014/main" val="20000"/>
                    </a:ext>
                  </a:extLst>
                </a:gridCol>
                <a:gridCol w="4767943">
                  <a:extLst>
                    <a:ext uri="{9D8B030D-6E8A-4147-A177-3AD203B41FA5}">
                      <a16:colId xmlns:a16="http://schemas.microsoft.com/office/drawing/2014/main" val="20001"/>
                    </a:ext>
                  </a:extLst>
                </a:gridCol>
                <a:gridCol w="3663731">
                  <a:extLst>
                    <a:ext uri="{9D8B030D-6E8A-4147-A177-3AD203B41FA5}">
                      <a16:colId xmlns:a16="http://schemas.microsoft.com/office/drawing/2014/main" val="20002"/>
                    </a:ext>
                  </a:extLst>
                </a:gridCol>
              </a:tblGrid>
              <a:tr h="1221236">
                <a:tc>
                  <a:txBody>
                    <a:bodyPr/>
                    <a:lstStyle/>
                    <a:p>
                      <a:pPr marL="0" lvl="0" indent="0" algn="ctr" rtl="0">
                        <a:spcBef>
                          <a:spcPts val="0"/>
                        </a:spcBef>
                        <a:spcAft>
                          <a:spcPts val="0"/>
                        </a:spcAft>
                        <a:buNone/>
                      </a:pPr>
                      <a:r>
                        <a:rPr lang="en-US" sz="3600" b="1" dirty="0"/>
                        <a:t>Type of Data</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Function</a:t>
                      </a:r>
                      <a:endParaRPr sz="3600" b="1" dirty="0"/>
                    </a:p>
                  </a:txBody>
                  <a:tcPr marL="48978" marR="48978" marT="55446" marB="55446"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sz="3600" b="1" dirty="0"/>
                        <a:t>Result of Function</a:t>
                      </a:r>
                      <a:endParaRPr sz="3600" b="1" dirty="0"/>
                    </a:p>
                  </a:txBody>
                  <a:tcPr marL="48978" marR="48978" marT="55446" marB="55446"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62007">
                <a:tc>
                  <a:txBody>
                    <a:bodyPr/>
                    <a:lstStyle/>
                    <a:p>
                      <a:pPr marL="12700" lvl="0" indent="0" algn="ctr" rtl="0">
                        <a:spcBef>
                          <a:spcPts val="0"/>
                        </a:spcBef>
                        <a:spcAft>
                          <a:spcPts val="0"/>
                        </a:spcAft>
                        <a:buNone/>
                      </a:pPr>
                      <a:r>
                        <a:rPr lang="en-US" sz="3600" dirty="0"/>
                        <a:t>Character</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as.character</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000800">
                <a:tc>
                  <a:txBody>
                    <a:bodyPr/>
                    <a:lstStyle/>
                    <a:p>
                      <a:pPr marL="12700" lvl="0" indent="0" algn="ctr" rtl="0">
                        <a:spcBef>
                          <a:spcPts val="0"/>
                        </a:spcBef>
                        <a:spcAft>
                          <a:spcPts val="0"/>
                        </a:spcAft>
                        <a:buNone/>
                      </a:pPr>
                      <a:r>
                        <a:rPr lang="en-US" sz="3600" dirty="0"/>
                        <a:t>Numeric</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as.numeric</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("123")</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123</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62007">
                <a:tc>
                  <a:txBody>
                    <a:bodyPr/>
                    <a:lstStyle/>
                    <a:p>
                      <a:pPr marL="12700" lvl="0" indent="0" algn="ctr" rtl="0">
                        <a:spcBef>
                          <a:spcPts val="0"/>
                        </a:spcBef>
                        <a:spcAft>
                          <a:spcPts val="0"/>
                        </a:spcAft>
                        <a:buNone/>
                      </a:pPr>
                      <a:r>
                        <a:rPr lang="en-US" sz="3600" dirty="0"/>
                        <a:t>Logical</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6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as.logical</a:t>
                      </a:r>
                      <a:r>
                        <a:rPr kumimoji="0" lang="en-US" sz="36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(1)</a:t>
                      </a:r>
                      <a:endParaRPr sz="900" dirty="0">
                        <a:latin typeface="Consolas" panose="020B0609020204030204" pitchFamily="49" charset="0"/>
                        <a:cs typeface="Consolas" panose="020B0609020204030204" pitchFamily="49" charset="0"/>
                      </a:endParaRPr>
                    </a:p>
                  </a:txBody>
                  <a:tcPr marL="0" marR="0"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TRUE</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862007">
                <a:tc>
                  <a:txBody>
                    <a:bodyPr/>
                    <a:lstStyle/>
                    <a:p>
                      <a:pPr marL="12700" lvl="0" indent="0" algn="ctr" rtl="0">
                        <a:spcBef>
                          <a:spcPts val="0"/>
                        </a:spcBef>
                        <a:spcAft>
                          <a:spcPts val="0"/>
                        </a:spcAft>
                        <a:buNone/>
                      </a:pPr>
                      <a:r>
                        <a:rPr lang="en-US" sz="3600" dirty="0"/>
                        <a:t>Date</a:t>
                      </a:r>
                      <a:endParaRPr sz="3600" dirty="0"/>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2700" lvl="0" indent="0" algn="ctr" rtl="0">
                        <a:spcBef>
                          <a:spcPts val="0"/>
                        </a:spcBef>
                        <a:spcAft>
                          <a:spcPts val="0"/>
                        </a:spcAft>
                        <a:buNone/>
                      </a:pPr>
                      <a:r>
                        <a:rPr kumimoji="0" lang="en-US" sz="3200" b="0" i="0" u="none" strike="noStrike" kern="0" cap="none" spc="0" normalizeH="0" baseline="0" noProof="0" dirty="0" err="1">
                          <a:ln>
                            <a:noFill/>
                          </a:ln>
                          <a:solidFill>
                            <a:srgbClr val="000000"/>
                          </a:solidFill>
                          <a:effectLst/>
                          <a:uLnTx/>
                          <a:uFillTx/>
                          <a:latin typeface="Consolas" panose="020B0609020204030204" pitchFamily="49" charset="0"/>
                          <a:cs typeface="Consolas" panose="020B0609020204030204" pitchFamily="49" charset="0"/>
                          <a:sym typeface="Arial"/>
                        </a:rPr>
                        <a:t>as.Date</a:t>
                      </a:r>
                      <a:r>
                        <a:rPr kumimoji="0" lang="en-US" sz="3200" b="0" i="0" u="none" strike="noStrike" kern="0" cap="none" spc="0" normalizeH="0" baseline="0" noProof="0" dirty="0">
                          <a:ln>
                            <a:noFill/>
                          </a:ln>
                          <a:solidFill>
                            <a:srgbClr val="000000"/>
                          </a:solidFill>
                          <a:effectLst/>
                          <a:uLnTx/>
                          <a:uFillTx/>
                          <a:latin typeface="Consolas" panose="020B0609020204030204" pitchFamily="49" charset="0"/>
                          <a:cs typeface="Consolas" panose="020B0609020204030204" pitchFamily="49" charset="0"/>
                          <a:sym typeface="Arial"/>
                        </a:rPr>
                        <a:t>("05-06-2019")</a:t>
                      </a:r>
                      <a:endParaRPr sz="3200" dirty="0">
                        <a:latin typeface="Consolas" panose="020B0609020204030204" pitchFamily="49" charset="0"/>
                        <a:cs typeface="Consolas" panose="020B0609020204030204" pitchFamily="49" charset="0"/>
                      </a:endParaRPr>
                    </a:p>
                  </a:txBody>
                  <a:tcPr marL="0" marR="0" marT="91440"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77800" lvl="0" indent="0" algn="ctr" rtl="0">
                        <a:spcBef>
                          <a:spcPts val="0"/>
                        </a:spcBef>
                        <a:spcAft>
                          <a:spcPts val="0"/>
                        </a:spcAft>
                        <a:buNone/>
                      </a:pPr>
                      <a:r>
                        <a:rPr kumimoji="0" lang="en-US" sz="3600" b="0" i="0" u="none" strike="noStrike" kern="0" cap="none" spc="0" normalizeH="0" baseline="0" noProof="0" dirty="0">
                          <a:ln>
                            <a:noFill/>
                          </a:ln>
                          <a:solidFill>
                            <a:srgbClr val="000000"/>
                          </a:solidFill>
                          <a:effectLst/>
                          <a:uLnTx/>
                          <a:uFillTx/>
                          <a:latin typeface="Consolas" panose="020B0609020204030204" pitchFamily="49" charset="0"/>
                          <a:ea typeface="Arial"/>
                          <a:cs typeface="Consolas" panose="020B0609020204030204" pitchFamily="49" charset="0"/>
                          <a:sym typeface="Arial"/>
                        </a:rPr>
                        <a:t>NA</a:t>
                      </a:r>
                      <a:endParaRPr kumimoji="0" sz="3600" b="0" i="0" u="none" strike="noStrike" kern="0" cap="none" spc="0" normalizeH="0" baseline="0" dirty="0">
                        <a:ln>
                          <a:noFill/>
                        </a:ln>
                        <a:solidFill>
                          <a:srgbClr val="000000"/>
                        </a:solidFill>
                        <a:effectLst/>
                        <a:uLnTx/>
                        <a:uFillTx/>
                        <a:latin typeface="Consolas" panose="020B0609020204030204" pitchFamily="49" charset="0"/>
                        <a:ea typeface="Arial"/>
                        <a:cs typeface="Consolas" panose="020B0609020204030204" pitchFamily="49" charset="0"/>
                        <a:sym typeface="Arial"/>
                      </a:endParaRPr>
                    </a:p>
                  </a:txBody>
                  <a:tcPr marL="48978" marR="48978" marT="55446" marB="55446"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2897238" y="1480374"/>
            <a:ext cx="7508065"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Conditionally replace values in a column</a:t>
            </a:r>
            <a:endParaRPr sz="3200" dirty="0">
              <a:latin typeface="Calibri"/>
              <a:ea typeface="Calibri"/>
              <a:cs typeface="Calibri"/>
              <a:sym typeface="Calibri"/>
            </a:endParaRPr>
          </a:p>
        </p:txBody>
      </p:sp>
      <p:sp>
        <p:nvSpPr>
          <p:cNvPr id="14" name="Rectangle 13"/>
          <p:cNvSpPr/>
          <p:nvPr/>
        </p:nvSpPr>
        <p:spPr>
          <a:xfrm>
            <a:off x="777239" y="2330166"/>
            <a:ext cx="11057409" cy="2800767"/>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orders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proc_code</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p>
          <a:p>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ifelse(</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proc_code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fr-FR" sz="3200" dirty="0">
                <a:solidFill>
                  <a:schemeClr val="accent2"/>
                </a:solidFill>
                <a:latin typeface="Consolas" panose="020B0609020204030204" pitchFamily="49" charset="0"/>
                <a:ea typeface="Courier New"/>
                <a:cs typeface="Consolas" panose="020B0609020204030204" pitchFamily="49" charset="0"/>
                <a:sym typeface="Courier New"/>
              </a:rPr>
              <a:t>%in% c("CBC","CBD"), 	             "CBC", </a:t>
            </a:r>
          </a:p>
          <a:p>
            <a:r>
              <a:rPr lang="fr-FR" sz="3200" dirty="0">
                <a:solidFill>
                  <a:schemeClr val="accent2"/>
                </a:solidFill>
                <a:latin typeface="Consolas" panose="020B0609020204030204" pitchFamily="49" charset="0"/>
                <a:ea typeface="Courier New"/>
                <a:cs typeface="Consolas" panose="020B0609020204030204" pitchFamily="49" charset="0"/>
                <a:sym typeface="Courier New"/>
              </a:rPr>
              <a:t>		         proc_code))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endParaRPr lang="en-US" sz="32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9" name="Google Shape;137;p17"/>
          <p:cNvSpPr/>
          <p:nvPr/>
        </p:nvSpPr>
        <p:spPr>
          <a:xfrm rot="10800000">
            <a:off x="7879079" y="2453640"/>
            <a:ext cx="3017519" cy="95340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3226382" y="3578199"/>
            <a:ext cx="8513379" cy="1546025"/>
          </a:xfrm>
          <a:prstGeom prst="rect">
            <a:avLst/>
          </a:prstGeom>
        </p:spPr>
      </p:pic>
      <p:sp>
        <p:nvSpPr>
          <p:cNvPr id="10" name="Google Shape;138;p17"/>
          <p:cNvSpPr txBox="1"/>
          <p:nvPr/>
        </p:nvSpPr>
        <p:spPr>
          <a:xfrm>
            <a:off x="8028290" y="244252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sp>
        <p:nvSpPr>
          <p:cNvPr id="11" name="Google Shape;137;p17"/>
          <p:cNvSpPr/>
          <p:nvPr/>
        </p:nvSpPr>
        <p:spPr>
          <a:xfrm rot="16200000">
            <a:off x="7557769" y="2709041"/>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2" name="Google Shape;138;p17"/>
          <p:cNvSpPr txBox="1"/>
          <p:nvPr/>
        </p:nvSpPr>
        <p:spPr>
          <a:xfrm>
            <a:off x="7489093" y="4131401"/>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true</a:t>
            </a:r>
            <a:endParaRPr sz="2800" dirty="0">
              <a:latin typeface="Trebuchet MS"/>
              <a:ea typeface="Trebuchet MS"/>
              <a:cs typeface="Trebuchet MS"/>
              <a:sym typeface="Trebuchet MS"/>
            </a:endParaRPr>
          </a:p>
        </p:txBody>
      </p:sp>
      <p:sp>
        <p:nvSpPr>
          <p:cNvPr id="13" name="Google Shape;137;p17"/>
          <p:cNvSpPr/>
          <p:nvPr/>
        </p:nvSpPr>
        <p:spPr>
          <a:xfrm rot="5400000">
            <a:off x="2566952" y="3061685"/>
            <a:ext cx="660573" cy="3445179"/>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7 w 2183801"/>
              <a:gd name="connsiteY4" fmla="*/ 903397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 name="connsiteX0" fmla="*/ 0 w 2183801"/>
              <a:gd name="connsiteY0" fmla="*/ 1155969 h 2474589"/>
              <a:gd name="connsiteX1" fmla="*/ 263730 w 2183801"/>
              <a:gd name="connsiteY1" fmla="*/ 892239 h 2474589"/>
              <a:gd name="connsiteX2" fmla="*/ 1209057 w 2183801"/>
              <a:gd name="connsiteY2" fmla="*/ 869925 h 2474589"/>
              <a:gd name="connsiteX3" fmla="*/ 1356999 w 2183801"/>
              <a:gd name="connsiteY3" fmla="*/ 0 h 2474589"/>
              <a:gd name="connsiteX4" fmla="*/ 1478116 w 2183801"/>
              <a:gd name="connsiteY4" fmla="*/ 870558 h 2474589"/>
              <a:gd name="connsiteX5" fmla="*/ 1920071 w 2183801"/>
              <a:gd name="connsiteY5" fmla="*/ 892239 h 2474589"/>
              <a:gd name="connsiteX6" fmla="*/ 2183801 w 2183801"/>
              <a:gd name="connsiteY6" fmla="*/ 1155969 h 2474589"/>
              <a:gd name="connsiteX7" fmla="*/ 2183801 w 2183801"/>
              <a:gd name="connsiteY7" fmla="*/ 1155964 h 2474589"/>
              <a:gd name="connsiteX8" fmla="*/ 2183801 w 2183801"/>
              <a:gd name="connsiteY8" fmla="*/ 1155964 h 2474589"/>
              <a:gd name="connsiteX9" fmla="*/ 2183801 w 2183801"/>
              <a:gd name="connsiteY9" fmla="*/ 1551552 h 2474589"/>
              <a:gd name="connsiteX10" fmla="*/ 2183801 w 2183801"/>
              <a:gd name="connsiteY10" fmla="*/ 2210859 h 2474589"/>
              <a:gd name="connsiteX11" fmla="*/ 1920071 w 2183801"/>
              <a:gd name="connsiteY11" fmla="*/ 2474589 h 2474589"/>
              <a:gd name="connsiteX12" fmla="*/ 909917 w 2183801"/>
              <a:gd name="connsiteY12" fmla="*/ 2474589 h 2474589"/>
              <a:gd name="connsiteX13" fmla="*/ 363967 w 2183801"/>
              <a:gd name="connsiteY13" fmla="*/ 2474589 h 2474589"/>
              <a:gd name="connsiteX14" fmla="*/ 363967 w 2183801"/>
              <a:gd name="connsiteY14" fmla="*/ 2474589 h 2474589"/>
              <a:gd name="connsiteX15" fmla="*/ 263730 w 2183801"/>
              <a:gd name="connsiteY15" fmla="*/ 2474589 h 2474589"/>
              <a:gd name="connsiteX16" fmla="*/ 0 w 2183801"/>
              <a:gd name="connsiteY16" fmla="*/ 2210859 h 2474589"/>
              <a:gd name="connsiteX17" fmla="*/ 0 w 2183801"/>
              <a:gd name="connsiteY17" fmla="*/ 1551552 h 2474589"/>
              <a:gd name="connsiteX18" fmla="*/ 0 w 2183801"/>
              <a:gd name="connsiteY18" fmla="*/ 1155964 h 2474589"/>
              <a:gd name="connsiteX19" fmla="*/ 0 w 2183801"/>
              <a:gd name="connsiteY19" fmla="*/ 1155964 h 2474589"/>
              <a:gd name="connsiteX20" fmla="*/ 0 w 2183801"/>
              <a:gd name="connsiteY20" fmla="*/ 1155969 h 2474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74589">
                <a:moveTo>
                  <a:pt x="0" y="1155969"/>
                </a:moveTo>
                <a:cubicBezTo>
                  <a:pt x="0" y="1010315"/>
                  <a:pt x="118076" y="892239"/>
                  <a:pt x="263730" y="892239"/>
                </a:cubicBezTo>
                <a:lnTo>
                  <a:pt x="1209057" y="869925"/>
                </a:lnTo>
                <a:lnTo>
                  <a:pt x="1356999" y="0"/>
                </a:lnTo>
                <a:lnTo>
                  <a:pt x="1478116" y="870558"/>
                </a:lnTo>
                <a:lnTo>
                  <a:pt x="1920071" y="892239"/>
                </a:lnTo>
                <a:cubicBezTo>
                  <a:pt x="2065725" y="892239"/>
                  <a:pt x="2183801" y="1010315"/>
                  <a:pt x="2183801" y="1155969"/>
                </a:cubicBezTo>
                <a:lnTo>
                  <a:pt x="2183801" y="1155964"/>
                </a:lnTo>
                <a:lnTo>
                  <a:pt x="2183801" y="1155964"/>
                </a:lnTo>
                <a:lnTo>
                  <a:pt x="2183801" y="1551552"/>
                </a:lnTo>
                <a:lnTo>
                  <a:pt x="2183801" y="2210859"/>
                </a:lnTo>
                <a:cubicBezTo>
                  <a:pt x="2183801" y="2356513"/>
                  <a:pt x="2065725" y="2474589"/>
                  <a:pt x="1920071" y="2474589"/>
                </a:cubicBezTo>
                <a:lnTo>
                  <a:pt x="909917" y="2474589"/>
                </a:lnTo>
                <a:lnTo>
                  <a:pt x="363967" y="2474589"/>
                </a:lnTo>
                <a:lnTo>
                  <a:pt x="363967" y="2474589"/>
                </a:lnTo>
                <a:lnTo>
                  <a:pt x="263730" y="2474589"/>
                </a:lnTo>
                <a:cubicBezTo>
                  <a:pt x="118076" y="2474589"/>
                  <a:pt x="0" y="2356513"/>
                  <a:pt x="0" y="2210859"/>
                </a:cubicBezTo>
                <a:lnTo>
                  <a:pt x="0" y="1551552"/>
                </a:lnTo>
                <a:lnTo>
                  <a:pt x="0" y="1155964"/>
                </a:lnTo>
                <a:lnTo>
                  <a:pt x="0" y="1155964"/>
                </a:lnTo>
                <a:lnTo>
                  <a:pt x="0" y="1155969"/>
                </a:lnTo>
                <a:close/>
              </a:path>
            </a:pathLst>
          </a:custGeom>
          <a:solidFill>
            <a:srgbClr val="78AAD6"/>
          </a:solidFill>
          <a:ln>
            <a:noFill/>
          </a:ln>
          <a:effectLst>
            <a:outerShdw blurRad="50800" dist="38100" dir="2700000" algn="tl" rotWithShape="0">
              <a:prstClr val="black">
                <a:alpha val="40000"/>
              </a:prstClr>
            </a:outerShdw>
          </a:effectLst>
        </p:spPr>
        <p:txBody>
          <a:bodyPr spcFirstLastPara="1" wrap="square" lIns="0" tIns="0" rIns="0" bIns="0" anchor="t" anchorCtr="0">
            <a:noAutofit/>
          </a:bodyPr>
          <a:lstStyle/>
          <a:p>
            <a:endParaRPr sz="964"/>
          </a:p>
        </p:txBody>
      </p:sp>
      <p:sp>
        <p:nvSpPr>
          <p:cNvPr id="16" name="Google Shape;138;p17"/>
          <p:cNvSpPr txBox="1"/>
          <p:nvPr/>
        </p:nvSpPr>
        <p:spPr>
          <a:xfrm>
            <a:off x="1219437" y="4472426"/>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value if false</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39029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3063306"/>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961396" y="580764"/>
            <a:ext cx="10269206"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mutate() + </a:t>
            </a:r>
            <a:r>
              <a:rPr lang="en-US" dirty="0" err="1">
                <a:solidFill>
                  <a:srgbClr val="000000"/>
                </a:solidFill>
              </a:rPr>
              <a:t>case_when</a:t>
            </a:r>
            <a:r>
              <a:rPr lang="en-US" dirty="0">
                <a:solidFill>
                  <a:srgbClr val="000000"/>
                </a:solidFill>
              </a:rPr>
              <a:t>()</a:t>
            </a:r>
            <a:endParaRPr dirty="0"/>
          </a:p>
        </p:txBody>
      </p:sp>
      <p:sp>
        <p:nvSpPr>
          <p:cNvPr id="296" name="Google Shape;296;p32"/>
          <p:cNvSpPr txBox="1"/>
          <p:nvPr/>
        </p:nvSpPr>
        <p:spPr>
          <a:xfrm>
            <a:off x="2341967" y="1591183"/>
            <a:ext cx="7508065" cy="1167589"/>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Apply multiple conditions</a:t>
            </a:r>
            <a:endParaRPr sz="3200" dirty="0">
              <a:latin typeface="Calibri"/>
              <a:ea typeface="Calibri"/>
              <a:cs typeface="Calibri"/>
              <a:sym typeface="Calibri"/>
            </a:endParaRPr>
          </a:p>
        </p:txBody>
      </p:sp>
      <p:sp>
        <p:nvSpPr>
          <p:cNvPr id="14" name="Rectangle 13"/>
          <p:cNvSpPr/>
          <p:nvPr/>
        </p:nvSpPr>
        <p:spPr>
          <a:xfrm>
            <a:off x="777240" y="2632945"/>
            <a:ext cx="11057409" cy="2308324"/>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orders &lt;- orders %&gt;%</a:t>
            </a:r>
          </a:p>
          <a:p>
            <a:r>
              <a:rPr lang="en-US" sz="2400" dirty="0">
                <a:latin typeface="Consolas" panose="020B0609020204030204" pitchFamily="49" charset="0"/>
                <a:ea typeface="Courier New"/>
                <a:cs typeface="Consolas" panose="020B0609020204030204" pitchFamily="49" charset="0"/>
                <a:sym typeface="Courier New"/>
              </a:rPr>
              <a:t>  mutate(</a:t>
            </a:r>
            <a:r>
              <a:rPr lang="en-US" sz="2400" dirty="0" err="1">
                <a:latin typeface="Consolas" panose="020B0609020204030204" pitchFamily="49" charset="0"/>
                <a:ea typeface="Courier New"/>
                <a:cs typeface="Consolas" panose="020B0609020204030204" pitchFamily="49" charset="0"/>
                <a:sym typeface="Courier New"/>
              </a:rPr>
              <a:t>pref_list_cat</a:t>
            </a:r>
            <a:r>
              <a:rPr lang="en-US" sz="2400" dirty="0">
                <a:latin typeface="Consolas" panose="020B0609020204030204" pitchFamily="49" charset="0"/>
                <a:ea typeface="Courier New"/>
                <a:cs typeface="Consolas" panose="020B0609020204030204" pitchFamily="49" charset="0"/>
                <a:sym typeface="Courier New"/>
              </a:rPr>
              <a:t> = </a:t>
            </a:r>
            <a:r>
              <a:rPr lang="en-US" sz="2400" dirty="0" err="1">
                <a:latin typeface="Consolas" panose="020B0609020204030204" pitchFamily="49" charset="0"/>
                <a:ea typeface="Courier New"/>
                <a:cs typeface="Consolas" panose="020B0609020204030204" pitchFamily="49" charset="0"/>
                <a:sym typeface="Courier New"/>
              </a:rPr>
              <a:t>case_when</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"Clinic Preference List" ~ "clinic",</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"Provider Preference List" ~ "provider",</a:t>
            </a:r>
          </a:p>
          <a:p>
            <a:r>
              <a:rPr lang="en-US" sz="2400" dirty="0">
                <a:latin typeface="Consolas" panose="020B0609020204030204" pitchFamily="49" charset="0"/>
                <a:ea typeface="Courier New"/>
                <a:cs typeface="Consolas" panose="020B0609020204030204" pitchFamily="49" charset="0"/>
                <a:sym typeface="Courier New"/>
              </a:rPr>
              <a:t>    </a:t>
            </a:r>
            <a:r>
              <a:rPr lang="en-US" sz="2400" dirty="0" err="1">
                <a:latin typeface="Consolas" panose="020B0609020204030204" pitchFamily="49" charset="0"/>
                <a:ea typeface="Courier New"/>
                <a:cs typeface="Consolas" panose="020B0609020204030204" pitchFamily="49" charset="0"/>
                <a:sym typeface="Courier New"/>
              </a:rPr>
              <a:t>pref_list_type</a:t>
            </a:r>
            <a:r>
              <a:rPr lang="en-US" sz="2400" dirty="0">
                <a:latin typeface="Consolas" panose="020B0609020204030204" pitchFamily="49" charset="0"/>
                <a:ea typeface="Courier New"/>
                <a:cs typeface="Consolas" panose="020B0609020204030204" pitchFamily="49" charset="0"/>
                <a:sym typeface="Courier New"/>
              </a:rPr>
              <a:t> == "None" ~ </a:t>
            </a:r>
            <a:r>
              <a:rPr lang="en-US" sz="2400" dirty="0" err="1">
                <a:latin typeface="Consolas" panose="020B0609020204030204" pitchFamily="49" charset="0"/>
                <a:ea typeface="Courier New"/>
                <a:cs typeface="Consolas" panose="020B0609020204030204" pitchFamily="49" charset="0"/>
                <a:sym typeface="Courier New"/>
              </a:rPr>
              <a:t>NA_character</a:t>
            </a:r>
            <a:r>
              <a:rPr lang="en-US" sz="2400" dirty="0">
                <a:latin typeface="Consolas" panose="020B0609020204030204" pitchFamily="49" charset="0"/>
                <a:ea typeface="Courier New"/>
                <a:cs typeface="Consolas" panose="020B0609020204030204" pitchFamily="49" charset="0"/>
                <a:sym typeface="Courier New"/>
              </a:rPr>
              <a:t>_</a:t>
            </a:r>
          </a:p>
          <a:p>
            <a:r>
              <a:rPr lang="en-US" sz="2400" dirty="0">
                <a:latin typeface="Consolas" panose="020B0609020204030204" pitchFamily="49" charset="0"/>
                <a:ea typeface="Courier New"/>
                <a:cs typeface="Consolas" panose="020B0609020204030204" pitchFamily="49" charset="0"/>
                <a:sym typeface="Courier New"/>
              </a:rPr>
              <a:t>  ))</a:t>
            </a:r>
            <a:endParaRPr lang="en-US" sz="2400" dirty="0">
              <a:solidFill>
                <a:schemeClr val="accent2"/>
              </a:solidFill>
              <a:latin typeface="Consolas" panose="020B0609020204030204" pitchFamily="49" charset="0"/>
              <a:ea typeface="Courier New"/>
              <a:cs typeface="Consolas" panose="020B0609020204030204" pitchFamily="49" charset="0"/>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8;p17">
            <a:extLst>
              <a:ext uri="{FF2B5EF4-FFF2-40B4-BE49-F238E27FC236}">
                <a16:creationId xmlns:a16="http://schemas.microsoft.com/office/drawing/2014/main" id="{334CC984-9045-6B47-BD8B-0ED4FA14187F}"/>
              </a:ext>
            </a:extLst>
          </p:cNvPr>
          <p:cNvSpPr txBox="1"/>
          <p:nvPr/>
        </p:nvSpPr>
        <p:spPr>
          <a:xfrm>
            <a:off x="1835308" y="5476362"/>
            <a:ext cx="3124381" cy="658507"/>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logical statement</a:t>
            </a:r>
            <a:endParaRPr sz="2800" dirty="0">
              <a:latin typeface="Trebuchet MS"/>
              <a:ea typeface="Trebuchet MS"/>
              <a:cs typeface="Trebuchet MS"/>
              <a:sym typeface="Trebuchet MS"/>
            </a:endParaRPr>
          </a:p>
        </p:txBody>
      </p:sp>
      <p:grpSp>
        <p:nvGrpSpPr>
          <p:cNvPr id="6" name="Group 5">
            <a:extLst>
              <a:ext uri="{FF2B5EF4-FFF2-40B4-BE49-F238E27FC236}">
                <a16:creationId xmlns:a16="http://schemas.microsoft.com/office/drawing/2014/main" id="{453EB5FD-0FEE-6643-BF27-C9E8513BC8FF}"/>
              </a:ext>
            </a:extLst>
          </p:cNvPr>
          <p:cNvGrpSpPr/>
          <p:nvPr/>
        </p:nvGrpSpPr>
        <p:grpSpPr>
          <a:xfrm>
            <a:off x="1468582" y="2401388"/>
            <a:ext cx="8229599" cy="1422467"/>
            <a:chOff x="1468582" y="2401388"/>
            <a:chExt cx="8229599" cy="1422467"/>
          </a:xfrm>
        </p:grpSpPr>
        <p:sp>
          <p:nvSpPr>
            <p:cNvPr id="4" name="Rounded Rectangle 3">
              <a:extLst>
                <a:ext uri="{FF2B5EF4-FFF2-40B4-BE49-F238E27FC236}">
                  <a16:creationId xmlns:a16="http://schemas.microsoft.com/office/drawing/2014/main" id="{E943F1A5-EBF3-0B46-898F-44ADB670FF42}"/>
                </a:ext>
              </a:extLst>
            </p:cNvPr>
            <p:cNvSpPr/>
            <p:nvPr/>
          </p:nvSpPr>
          <p:spPr>
            <a:xfrm>
              <a:off x="1468582" y="3429000"/>
              <a:ext cx="7218218"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A29B63-961A-D345-B0C2-2D93D437C3C4}"/>
                </a:ext>
              </a:extLst>
            </p:cNvPr>
            <p:cNvSpPr txBox="1"/>
            <p:nvPr/>
          </p:nvSpPr>
          <p:spPr>
            <a:xfrm>
              <a:off x="6622472" y="2401388"/>
              <a:ext cx="3075709" cy="461665"/>
            </a:xfrm>
            <a:prstGeom prst="rect">
              <a:avLst/>
            </a:prstGeom>
            <a:noFill/>
          </p:spPr>
          <p:txBody>
            <a:bodyPr wrap="square" rtlCol="0">
              <a:spAutoFit/>
            </a:bodyPr>
            <a:lstStyle/>
            <a:p>
              <a:r>
                <a:rPr lang="en-US" sz="2400" dirty="0"/>
                <a:t>Logical statement</a:t>
              </a:r>
            </a:p>
          </p:txBody>
        </p:sp>
      </p:grpSp>
      <p:grpSp>
        <p:nvGrpSpPr>
          <p:cNvPr id="22" name="Group 21">
            <a:extLst>
              <a:ext uri="{FF2B5EF4-FFF2-40B4-BE49-F238E27FC236}">
                <a16:creationId xmlns:a16="http://schemas.microsoft.com/office/drawing/2014/main" id="{84F804CD-5B0C-7C41-B8FC-A7892F9D020F}"/>
              </a:ext>
            </a:extLst>
          </p:cNvPr>
          <p:cNvGrpSpPr/>
          <p:nvPr/>
        </p:nvGrpSpPr>
        <p:grpSpPr>
          <a:xfrm>
            <a:off x="9047018" y="2874188"/>
            <a:ext cx="2105653" cy="912918"/>
            <a:chOff x="9047018" y="2874188"/>
            <a:chExt cx="2105653" cy="912918"/>
          </a:xfrm>
        </p:grpSpPr>
        <p:sp>
          <p:nvSpPr>
            <p:cNvPr id="7" name="Rounded Rectangle 6">
              <a:extLst>
                <a:ext uri="{FF2B5EF4-FFF2-40B4-BE49-F238E27FC236}">
                  <a16:creationId xmlns:a16="http://schemas.microsoft.com/office/drawing/2014/main" id="{66C0C4B5-1276-184D-A3A0-247AA69F7B4E}"/>
                </a:ext>
              </a:extLst>
            </p:cNvPr>
            <p:cNvSpPr/>
            <p:nvPr/>
          </p:nvSpPr>
          <p:spPr>
            <a:xfrm>
              <a:off x="9047018" y="3392251"/>
              <a:ext cx="1454727" cy="39485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AACC3F4-90BC-D942-80E3-29A4775FC8C8}"/>
                </a:ext>
              </a:extLst>
            </p:cNvPr>
            <p:cNvSpPr txBox="1"/>
            <p:nvPr/>
          </p:nvSpPr>
          <p:spPr>
            <a:xfrm>
              <a:off x="9265586" y="2874188"/>
              <a:ext cx="1887085" cy="461665"/>
            </a:xfrm>
            <a:prstGeom prst="rect">
              <a:avLst/>
            </a:prstGeom>
            <a:noFill/>
          </p:spPr>
          <p:txBody>
            <a:bodyPr wrap="square" rtlCol="0">
              <a:spAutoFit/>
            </a:bodyPr>
            <a:lstStyle/>
            <a:p>
              <a:r>
                <a:rPr lang="en-US" sz="2400" dirty="0"/>
                <a:t>Output</a:t>
              </a:r>
            </a:p>
          </p:txBody>
        </p:sp>
      </p:grpSp>
    </p:spTree>
    <p:extLst>
      <p:ext uri="{BB962C8B-B14F-4D97-AF65-F5344CB8AC3E}">
        <p14:creationId xmlns:p14="http://schemas.microsoft.com/office/powerpoint/2010/main" val="174959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895046"/>
            <a:ext cx="10939550" cy="5262979"/>
          </a:xfrm>
          <a:prstGeom prst="rect">
            <a:avLst/>
          </a:prstGeom>
          <a:noFill/>
        </p:spPr>
        <p:txBody>
          <a:bodyPr wrap="square" rtlCol="0">
            <a:spAutoFit/>
          </a:bodyPr>
          <a:lstStyle/>
          <a:p>
            <a:r>
              <a:rPr lang="en-US" sz="4000" dirty="0">
                <a:latin typeface="Tw Cen MT" panose="020B0602020104020603" pitchFamily="34" charset="0"/>
              </a:rPr>
              <a:t>Goals</a:t>
            </a:r>
          </a:p>
          <a:p>
            <a:pPr marL="514350" indent="-514350">
              <a:buAutoNum type="arabicPeriod"/>
            </a:pPr>
            <a:r>
              <a:rPr lang="en-US" sz="3200" dirty="0">
                <a:latin typeface="Tw Cen MT" panose="020B0602020104020603" pitchFamily="34" charset="0"/>
              </a:rPr>
              <a:t>Learn how to reduce a data frame to selected data of interest</a:t>
            </a:r>
          </a:p>
          <a:p>
            <a:pPr marL="514350" indent="-514350">
              <a:buAutoNum type="arabicPeriod"/>
            </a:pPr>
            <a:r>
              <a:rPr lang="en-US" sz="3200" dirty="0">
                <a:latin typeface="Tw Cen MT" panose="020B0602020104020603" pitchFamily="34" charset="0"/>
              </a:rPr>
              <a:t>Learn how to expand your data set using data from existing columns</a:t>
            </a:r>
          </a:p>
          <a:p>
            <a:pPr marL="514350" indent="-514350">
              <a:buAutoNum type="arabicPeriod"/>
            </a:pPr>
            <a:endParaRPr lang="en-US" sz="3200" dirty="0">
              <a:latin typeface="Tw Cen MT" panose="020B0602020104020603" pitchFamily="34" charset="0"/>
            </a:endParaRPr>
          </a:p>
          <a:p>
            <a:r>
              <a:rPr lang="en-US" sz="4000" dirty="0">
                <a:latin typeface="Tw Cen MT" panose="020B0602020104020603" pitchFamily="34" charset="0"/>
              </a:rPr>
              <a:t>Objectives</a:t>
            </a:r>
          </a:p>
          <a:p>
            <a:pPr marL="457200" indent="-457200">
              <a:buFont typeface="+mj-lt"/>
              <a:buAutoNum type="arabicPeriod"/>
            </a:pPr>
            <a:r>
              <a:rPr lang="en-US" sz="3200" dirty="0">
                <a:latin typeface="Tw Cen MT" panose="020B0602020104020603" pitchFamily="34" charset="0"/>
              </a:rPr>
              <a:t>Select columns and filter rows of interest in a data frame</a:t>
            </a:r>
          </a:p>
          <a:p>
            <a:pPr marL="457200" indent="-457200">
              <a:buFont typeface="+mj-lt"/>
              <a:buAutoNum type="arabicPeriod"/>
            </a:pPr>
            <a:r>
              <a:rPr lang="en-US" sz="3200" dirty="0">
                <a:latin typeface="Tw Cen MT" panose="020B0602020104020603" pitchFamily="34" charset="0"/>
              </a:rPr>
              <a:t>Sort data by specific columns</a:t>
            </a:r>
          </a:p>
          <a:p>
            <a:pPr marL="457200" indent="-457200">
              <a:buFont typeface="+mj-lt"/>
              <a:buAutoNum type="arabicPeriod"/>
            </a:pPr>
            <a:r>
              <a:rPr lang="en-US" sz="3200" dirty="0">
                <a:latin typeface="Tw Cen MT" panose="020B0602020104020603" pitchFamily="34" charset="0"/>
              </a:rPr>
              <a:t>Add columns to your data frame using data from existing columns</a:t>
            </a:r>
          </a:p>
        </p:txBody>
      </p:sp>
    </p:spTree>
    <p:extLst>
      <p:ext uri="{BB962C8B-B14F-4D97-AF65-F5344CB8AC3E}">
        <p14:creationId xmlns:p14="http://schemas.microsoft.com/office/powerpoint/2010/main" val="918572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765655" y="359699"/>
            <a:ext cx="4654012"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common syntax</a:t>
            </a:r>
            <a:endParaRPr sz="5400" dirty="0"/>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3200" dirty="0">
                <a:latin typeface="Calibri"/>
                <a:ea typeface="Calibri"/>
                <a:cs typeface="Calibri"/>
                <a:sym typeface="Calibri"/>
              </a:rPr>
              <a:t>Each function takes a data frame as its first argument and  returns a data frame as its output.</a:t>
            </a:r>
            <a:endParaRPr sz="3200" dirty="0">
              <a:latin typeface="Calibri"/>
              <a:ea typeface="Calibri"/>
              <a:cs typeface="Calibri"/>
              <a:sym typeface="Calibri"/>
            </a:endParaRPr>
          </a:p>
        </p:txBody>
      </p:sp>
      <p:grpSp>
        <p:nvGrpSpPr>
          <p:cNvPr id="5" name="Group 4"/>
          <p:cNvGrpSpPr/>
          <p:nvPr/>
        </p:nvGrpSpPr>
        <p:grpSpPr>
          <a:xfrm>
            <a:off x="5536772"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Trebuchet MS"/>
                  <a:ea typeface="Trebuchet MS"/>
                  <a:cs typeface="Trebuchet MS"/>
                  <a:sym typeface="Trebuchet MS"/>
                </a:rPr>
                <a:t>specific  arguments</a:t>
              </a:r>
              <a:endParaRPr sz="2800" dirty="0">
                <a:latin typeface="Trebuchet MS"/>
                <a:ea typeface="Trebuchet MS"/>
                <a:cs typeface="Trebuchet MS"/>
                <a:sym typeface="Trebuchet MS"/>
              </a:endParaRPr>
            </a:p>
          </p:txBody>
        </p:sp>
      </p:grpSp>
      <p:grpSp>
        <p:nvGrpSpPr>
          <p:cNvPr id="4" name="Group 3"/>
          <p:cNvGrpSpPr/>
          <p:nvPr/>
        </p:nvGrpSpPr>
        <p:grpSpPr>
          <a:xfrm>
            <a:off x="4212052"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err="1">
                  <a:solidFill>
                    <a:srgbClr val="FFFFFF"/>
                  </a:solidFill>
                  <a:latin typeface="Trebuchet MS"/>
                  <a:ea typeface="Trebuchet MS"/>
                  <a:cs typeface="Trebuchet MS"/>
                  <a:sym typeface="Trebuchet MS"/>
                </a:rPr>
                <a:t>dplyr</a:t>
              </a:r>
              <a:r>
                <a:rPr lang="en-US" sz="2800" b="1" dirty="0">
                  <a:solidFill>
                    <a:srgbClr val="FFFFFF"/>
                  </a:solidFill>
                  <a:latin typeface="Trebuchet MS"/>
                  <a:ea typeface="Trebuchet MS"/>
                  <a:cs typeface="Trebuchet MS"/>
                  <a:sym typeface="Trebuchet MS"/>
                </a:rPr>
                <a:t> function</a:t>
              </a:r>
              <a:endParaRPr sz="2800" dirty="0">
                <a:latin typeface="Trebuchet MS"/>
                <a:ea typeface="Trebuchet MS"/>
                <a:cs typeface="Trebuchet MS"/>
                <a:sym typeface="Trebuchet MS"/>
              </a:endParaRPr>
            </a:p>
          </p:txBody>
        </p:sp>
      </p:grpSp>
      <p:sp>
        <p:nvSpPr>
          <p:cNvPr id="3" name="Rectangle 2"/>
          <p:cNvSpPr/>
          <p:nvPr/>
        </p:nvSpPr>
        <p:spPr>
          <a:xfrm>
            <a:off x="2134955" y="2883850"/>
            <a:ext cx="4175182"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Isolating data</a:t>
            </a:r>
          </a:p>
        </p:txBody>
      </p:sp>
    </p:spTree>
    <p:extLst>
      <p:ext uri="{BB962C8B-B14F-4D97-AF65-F5344CB8AC3E}">
        <p14:creationId xmlns:p14="http://schemas.microsoft.com/office/powerpoint/2010/main" val="2034022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4126816" y="245005"/>
            <a:ext cx="3897093"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ableStyleId>{809C1C93-8995-4D9E-87C8-A8817AF97DB9}</a:tableStyleId>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ableStyleId>{809C1C93-8995-4D9E-87C8-A8817AF97DB9}</a:tableStyleId>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columns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ableStyleId>{809C1C93-8995-4D9E-87C8-A8817AF97DB9}</a:tableStyleId>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264370790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22374</TotalTime>
  <Words>5525</Words>
  <Application>Microsoft Macintosh PowerPoint</Application>
  <PresentationFormat>Widescreen</PresentationFormat>
  <Paragraphs>854</Paragraphs>
  <Slides>63</Slides>
  <Notes>60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63</vt:i4>
      </vt:variant>
    </vt:vector>
  </HeadingPairs>
  <TitlesOfParts>
    <vt:vector size="75" baseType="lpstr">
      <vt:lpstr>Arial</vt:lpstr>
      <vt:lpstr>Calibri</vt:lpstr>
      <vt:lpstr>Cambria</vt:lpstr>
      <vt:lpstr>Consolas</vt:lpstr>
      <vt:lpstr>Courier New</vt:lpstr>
      <vt:lpstr>Times New Roman</vt:lpstr>
      <vt:lpstr>Trebuchet MS</vt:lpstr>
      <vt:lpstr>Tw Cen MT</vt:lpstr>
      <vt:lpstr>Tw Cen MT Condensed</vt:lpstr>
      <vt:lpstr>Wingdings 3</vt:lpstr>
      <vt:lpstr>Office Theme</vt:lpstr>
      <vt:lpstr>Integral</vt:lpstr>
      <vt:lpstr>An Introduction to the R Programming Language </vt:lpstr>
      <vt:lpstr>PowerPoint Presentation</vt:lpstr>
      <vt:lpstr>PowerPoint Presentation</vt:lpstr>
      <vt:lpstr>What is a “Tidy” Data Frame</vt:lpstr>
      <vt:lpstr>Transform Data with</vt:lpstr>
      <vt:lpstr>dplyr</vt:lpstr>
      <vt:lpstr>common syntax</vt:lpstr>
      <vt:lpstr>Isolating data</vt:lpstr>
      <vt:lpstr>Isolating data</vt:lpstr>
      <vt:lpstr>PowerPoint Presentation</vt:lpstr>
      <vt:lpstr>select()</vt:lpstr>
      <vt:lpstr>select()</vt:lpstr>
      <vt:lpstr>select()</vt:lpstr>
      <vt:lpstr>select()</vt:lpstr>
      <vt:lpstr>select()</vt:lpstr>
      <vt:lpstr>select()</vt:lpstr>
      <vt:lpstr>filter()</vt:lpstr>
      <vt:lpstr>filter()</vt:lpstr>
      <vt:lpstr>filter()</vt:lpstr>
      <vt:lpstr>filter()</vt:lpstr>
      <vt:lpstr>filter()</vt:lpstr>
      <vt:lpstr>filter()</vt:lpstr>
      <vt:lpstr>Logical tests</vt:lpstr>
      <vt:lpstr>Your Turn 2</vt:lpstr>
      <vt:lpstr>Common mistakes</vt:lpstr>
      <vt:lpstr>Common mistakes</vt:lpstr>
      <vt:lpstr>filter()</vt:lpstr>
      <vt:lpstr>Boolean operators</vt:lpstr>
      <vt:lpstr>filter() variants</vt:lpstr>
      <vt:lpstr>arrange()</vt:lpstr>
      <vt:lpstr>arrange()</vt:lpstr>
      <vt:lpstr>arrange()</vt:lpstr>
      <vt:lpstr>arrange()</vt:lpstr>
      <vt:lpstr>arrange()</vt:lpstr>
      <vt:lpstr>%&gt;%</vt:lpstr>
      <vt:lpstr>Data Analysis Steps</vt:lpstr>
      <vt:lpstr>Data Analysis Steps</vt:lpstr>
      <vt:lpstr>The Pipe Operator %&gt;%</vt:lpstr>
      <vt:lpstr>Data Analysis Steps</vt:lpstr>
      <vt:lpstr>Data Analysis Steps</vt:lpstr>
      <vt:lpstr>Shortcut to type %&gt;% </vt:lpstr>
      <vt:lpstr>PowerPoint Presentation</vt:lpstr>
      <vt:lpstr>Isolating data</vt:lpstr>
      <vt:lpstr>Deriving Data</vt:lpstr>
      <vt:lpstr>What are the top 3 tests ordered on weekends?</vt:lpstr>
      <vt:lpstr>Breaking down the analytical question</vt:lpstr>
      <vt:lpstr>Deriving data</vt:lpstr>
      <vt:lpstr>mutate()</vt:lpstr>
      <vt:lpstr>mutate()</vt:lpstr>
      <vt:lpstr>mutate()</vt:lpstr>
      <vt:lpstr>mutate()</vt:lpstr>
      <vt:lpstr>PowerPoint Presentation</vt:lpstr>
      <vt:lpstr>What Else?</vt:lpstr>
      <vt:lpstr>select()   also helpful for renaming</vt:lpstr>
      <vt:lpstr>rename()</vt:lpstr>
      <vt:lpstr>PowerPoint Presentation</vt:lpstr>
      <vt:lpstr>select() helpers</vt:lpstr>
      <vt:lpstr>select() helpers</vt:lpstr>
      <vt:lpstr>mutate()</vt:lpstr>
      <vt:lpstr>data types in R</vt:lpstr>
      <vt:lpstr>mutate()</vt:lpstr>
      <vt:lpstr>mutate() + case_when()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214</cp:revision>
  <cp:lastPrinted>2019-05-03T14:53:33Z</cp:lastPrinted>
  <dcterms:modified xsi:type="dcterms:W3CDTF">2019-07-30T23:26:50Z</dcterms:modified>
</cp:coreProperties>
</file>